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77" r:id="rId6"/>
    <p:sldId id="313" r:id="rId7"/>
    <p:sldId id="336" r:id="rId8"/>
    <p:sldId id="326" r:id="rId9"/>
    <p:sldId id="328" r:id="rId10"/>
    <p:sldId id="329" r:id="rId11"/>
    <p:sldId id="330" r:id="rId12"/>
    <p:sldId id="331" r:id="rId13"/>
    <p:sldId id="314" r:id="rId14"/>
    <p:sldId id="327" r:id="rId15"/>
    <p:sldId id="315" r:id="rId16"/>
    <p:sldId id="334" r:id="rId17"/>
    <p:sldId id="332" r:id="rId18"/>
    <p:sldId id="333" r:id="rId19"/>
    <p:sldId id="316" r:id="rId20"/>
    <p:sldId id="339" r:id="rId21"/>
    <p:sldId id="340" r:id="rId22"/>
    <p:sldId id="337" r:id="rId23"/>
    <p:sldId id="317" r:id="rId24"/>
    <p:sldId id="325" r:id="rId25"/>
    <p:sldId id="321" r:id="rId26"/>
    <p:sldId id="322" r:id="rId27"/>
    <p:sldId id="323" r:id="rId28"/>
    <p:sldId id="335" r:id="rId29"/>
    <p:sldId id="318" r:id="rId30"/>
    <p:sldId id="341" r:id="rId31"/>
    <p:sldId id="342" r:id="rId32"/>
    <p:sldId id="338" r:id="rId33"/>
    <p:sldId id="319" r:id="rId34"/>
    <p:sldId id="320" r:id="rId35"/>
    <p:sldId id="27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Sidhom, Ahmed" userId="S::bensid28@students.rowan.edu::216da3d4-98d5-44a0-8c67-1cf8ab17df57" providerId="AD" clId="Web-{0A5A352F-4152-4BFF-82D7-A7ED9E9EADF6}"/>
    <pc:docChg chg="addSld modSld">
      <pc:chgData name="Ben Sidhom, Ahmed" userId="S::bensid28@students.rowan.edu::216da3d4-98d5-44a0-8c67-1cf8ab17df57" providerId="AD" clId="Web-{0A5A352F-4152-4BFF-82D7-A7ED9E9EADF6}" dt="2024-11-13T00:36:42.289" v="12"/>
      <pc:docMkLst>
        <pc:docMk/>
      </pc:docMkLst>
      <pc:sldChg chg="addSp modSp">
        <pc:chgData name="Ben Sidhom, Ahmed" userId="S::bensid28@students.rowan.edu::216da3d4-98d5-44a0-8c67-1cf8ab17df57" providerId="AD" clId="Web-{0A5A352F-4152-4BFF-82D7-A7ED9E9EADF6}" dt="2024-11-13T00:36:17.289" v="8" actId="1076"/>
        <pc:sldMkLst>
          <pc:docMk/>
          <pc:sldMk cId="1952393535" sldId="337"/>
        </pc:sldMkLst>
      </pc:sldChg>
      <pc:sldChg chg="delSp add replId">
        <pc:chgData name="Ben Sidhom, Ahmed" userId="S::bensid28@students.rowan.edu::216da3d4-98d5-44a0-8c67-1cf8ab17df57" providerId="AD" clId="Web-{0A5A352F-4152-4BFF-82D7-A7ED9E9EADF6}" dt="2024-11-13T00:36:42.289" v="12"/>
        <pc:sldMkLst>
          <pc:docMk/>
          <pc:sldMk cId="3656588002" sldId="338"/>
        </pc:sldMkLst>
      </pc:sldChg>
    </pc:docChg>
  </pc:docChgLst>
  <pc:docChgLst>
    <pc:chgData name="Ben Sidhom, Ahmed" userId="216da3d4-98d5-44a0-8c67-1cf8ab17df57" providerId="ADAL" clId="{921E2925-199E-4581-92D0-1EB1CA662F0A}"/>
    <pc:docChg chg="modSld">
      <pc:chgData name="Ben Sidhom, Ahmed" userId="216da3d4-98d5-44a0-8c67-1cf8ab17df57" providerId="ADAL" clId="{921E2925-199E-4581-92D0-1EB1CA662F0A}" dt="2025-02-27T17:32:14.877" v="0" actId="1076"/>
      <pc:docMkLst>
        <pc:docMk/>
      </pc:docMkLst>
      <pc:sldChg chg="modSp mod">
        <pc:chgData name="Ben Sidhom, Ahmed" userId="216da3d4-98d5-44a0-8c67-1cf8ab17df57" providerId="ADAL" clId="{921E2925-199E-4581-92D0-1EB1CA662F0A}" dt="2025-02-27T17:32:14.877" v="0" actId="1076"/>
        <pc:sldMkLst>
          <pc:docMk/>
          <pc:sldMk cId="3196152533" sldId="256"/>
        </pc:sldMkLst>
        <pc:spChg chg="mod">
          <ac:chgData name="Ben Sidhom, Ahmed" userId="216da3d4-98d5-44a0-8c67-1cf8ab17df57" providerId="ADAL" clId="{921E2925-199E-4581-92D0-1EB1CA662F0A}" dt="2025-02-27T17:32:14.877" v="0" actId="1076"/>
          <ac:spMkLst>
            <pc:docMk/>
            <pc:sldMk cId="3196152533" sldId="256"/>
            <ac:spMk id="4" creationId="{EB4CEC3B-9412-824F-5A06-D0CF16FE2852}"/>
          </ac:spMkLst>
        </pc:spChg>
      </pc:sldChg>
    </pc:docChg>
  </pc:docChgLst>
  <pc:docChgLst>
    <pc:chgData name="Ben Sidhom, Ahmed" userId="S::bensid28@students.rowan.edu::216da3d4-98d5-44a0-8c67-1cf8ab17df57" providerId="AD" clId="Web-{E5CA0F82-4DFD-48BB-B979-CAA55D2E2831}"/>
    <pc:docChg chg="modSld">
      <pc:chgData name="Ben Sidhom, Ahmed" userId="S::bensid28@students.rowan.edu::216da3d4-98d5-44a0-8c67-1cf8ab17df57" providerId="AD" clId="Web-{E5CA0F82-4DFD-48BB-B979-CAA55D2E2831}" dt="2024-11-15T20:58:01.286" v="0" actId="20577"/>
      <pc:docMkLst>
        <pc:docMk/>
      </pc:docMkLst>
      <pc:sldChg chg="modSp">
        <pc:chgData name="Ben Sidhom, Ahmed" userId="S::bensid28@students.rowan.edu::216da3d4-98d5-44a0-8c67-1cf8ab17df57" providerId="AD" clId="Web-{E5CA0F82-4DFD-48BB-B979-CAA55D2E2831}" dt="2024-11-15T20:58:01.286" v="0" actId="20577"/>
        <pc:sldMkLst>
          <pc:docMk/>
          <pc:sldMk cId="1211746300" sldId="342"/>
        </pc:sldMkLst>
      </pc:sldChg>
    </pc:docChg>
  </pc:docChgLst>
  <pc:docChgLst>
    <pc:chgData name="Ben Sidhom, Ahmed" userId="S::bensid28@students.rowan.edu::216da3d4-98d5-44a0-8c67-1cf8ab17df57" providerId="AD" clId="Web-{E433807B-A66A-4D55-A7FD-DEF05B64FE50}"/>
    <pc:docChg chg="addSld modSld sldOrd">
      <pc:chgData name="Ben Sidhom, Ahmed" userId="S::bensid28@students.rowan.edu::216da3d4-98d5-44a0-8c67-1cf8ab17df57" providerId="AD" clId="Web-{E433807B-A66A-4D55-A7FD-DEF05B64FE50}" dt="2024-11-12T19:41:56" v="6"/>
      <pc:docMkLst>
        <pc:docMk/>
      </pc:docMkLst>
      <pc:sldChg chg="addSp delSp modSp add ord replId">
        <pc:chgData name="Ben Sidhom, Ahmed" userId="S::bensid28@students.rowan.edu::216da3d4-98d5-44a0-8c67-1cf8ab17df57" providerId="AD" clId="Web-{E433807B-A66A-4D55-A7FD-DEF05B64FE50}" dt="2024-11-12T19:41:56" v="6"/>
        <pc:sldMkLst>
          <pc:docMk/>
          <pc:sldMk cId="2794165845" sldId="325"/>
        </pc:sldMkLst>
      </pc:sldChg>
    </pc:docChg>
  </pc:docChgLst>
  <pc:docChgLst>
    <pc:chgData name="Ben Sidhom, Ahmed" userId="216da3d4-98d5-44a0-8c67-1cf8ab17df57" providerId="ADAL" clId="{2532CB0B-87D6-40C1-A77B-71E3FD5685C5}"/>
    <pc:docChg chg="undo custSel addSld delSld modSld">
      <pc:chgData name="Ben Sidhom, Ahmed" userId="216da3d4-98d5-44a0-8c67-1cf8ab17df57" providerId="ADAL" clId="{2532CB0B-87D6-40C1-A77B-71E3FD5685C5}" dt="2024-11-12T21:52:52.144" v="604" actId="478"/>
      <pc:docMkLst>
        <pc:docMk/>
      </pc:docMkLst>
      <pc:sldChg chg="addSp modSp mod">
        <pc:chgData name="Ben Sidhom, Ahmed" userId="216da3d4-98d5-44a0-8c67-1cf8ab17df57" providerId="ADAL" clId="{2532CB0B-87D6-40C1-A77B-71E3FD5685C5}" dt="2024-11-12T20:00:53.204" v="20" actId="1076"/>
        <pc:sldMkLst>
          <pc:docMk/>
          <pc:sldMk cId="3196152533" sldId="256"/>
        </pc:sldMkLst>
      </pc:sldChg>
      <pc:sldChg chg="modSp mod">
        <pc:chgData name="Ben Sidhom, Ahmed" userId="216da3d4-98d5-44a0-8c67-1cf8ab17df57" providerId="ADAL" clId="{2532CB0B-87D6-40C1-A77B-71E3FD5685C5}" dt="2024-11-12T20:07:45.915" v="61" actId="5793"/>
        <pc:sldMkLst>
          <pc:docMk/>
          <pc:sldMk cId="1814348338" sldId="314"/>
        </pc:sldMkLst>
      </pc:sldChg>
      <pc:sldChg chg="add del">
        <pc:chgData name="Ben Sidhom, Ahmed" userId="216da3d4-98d5-44a0-8c67-1cf8ab17df57" providerId="ADAL" clId="{2532CB0B-87D6-40C1-A77B-71E3FD5685C5}" dt="2024-11-12T21:10:04.462" v="438" actId="47"/>
        <pc:sldMkLst>
          <pc:docMk/>
          <pc:sldMk cId="2335303713" sldId="318"/>
        </pc:sldMkLst>
      </pc:sldChg>
      <pc:sldChg chg="delSp">
        <pc:chgData name="Ben Sidhom, Ahmed" userId="216da3d4-98d5-44a0-8c67-1cf8ab17df57" providerId="ADAL" clId="{2532CB0B-87D6-40C1-A77B-71E3FD5685C5}" dt="2024-11-12T21:52:52.144" v="604" actId="478"/>
        <pc:sldMkLst>
          <pc:docMk/>
          <pc:sldMk cId="2165948556" sldId="321"/>
        </pc:sldMkLst>
      </pc:sldChg>
      <pc:sldChg chg="del">
        <pc:chgData name="Ben Sidhom, Ahmed" userId="216da3d4-98d5-44a0-8c67-1cf8ab17df57" providerId="ADAL" clId="{2532CB0B-87D6-40C1-A77B-71E3FD5685C5}" dt="2024-11-12T21:10:09.004" v="439" actId="47"/>
        <pc:sldMkLst>
          <pc:docMk/>
          <pc:sldMk cId="2351738676" sldId="324"/>
        </pc:sldMkLst>
      </pc:sldChg>
      <pc:sldChg chg="addSp delSp modSp add mod">
        <pc:chgData name="Ben Sidhom, Ahmed" userId="216da3d4-98d5-44a0-8c67-1cf8ab17df57" providerId="ADAL" clId="{2532CB0B-87D6-40C1-A77B-71E3FD5685C5}" dt="2024-11-12T20:03:59.470" v="40" actId="1076"/>
        <pc:sldMkLst>
          <pc:docMk/>
          <pc:sldMk cId="3913183878" sldId="326"/>
        </pc:sldMkLst>
      </pc:sldChg>
      <pc:sldChg chg="addSp delSp modSp add mod">
        <pc:chgData name="Ben Sidhom, Ahmed" userId="216da3d4-98d5-44a0-8c67-1cf8ab17df57" providerId="ADAL" clId="{2532CB0B-87D6-40C1-A77B-71E3FD5685C5}" dt="2024-11-12T20:08:08.303" v="69" actId="14100"/>
        <pc:sldMkLst>
          <pc:docMk/>
          <pc:sldMk cId="1094084036" sldId="327"/>
        </pc:sldMkLst>
      </pc:sldChg>
      <pc:sldChg chg="addSp delSp modSp add mod">
        <pc:chgData name="Ben Sidhom, Ahmed" userId="216da3d4-98d5-44a0-8c67-1cf8ab17df57" providerId="ADAL" clId="{2532CB0B-87D6-40C1-A77B-71E3FD5685C5}" dt="2024-11-12T20:26:49.011" v="108" actId="20577"/>
        <pc:sldMkLst>
          <pc:docMk/>
          <pc:sldMk cId="859821327" sldId="328"/>
        </pc:sldMkLst>
      </pc:sldChg>
      <pc:sldChg chg="addSp delSp modSp add mod">
        <pc:chgData name="Ben Sidhom, Ahmed" userId="216da3d4-98d5-44a0-8c67-1cf8ab17df57" providerId="ADAL" clId="{2532CB0B-87D6-40C1-A77B-71E3FD5685C5}" dt="2024-11-12T20:50:01.191" v="327" actId="20577"/>
        <pc:sldMkLst>
          <pc:docMk/>
          <pc:sldMk cId="2287491575" sldId="329"/>
        </pc:sldMkLst>
      </pc:sldChg>
      <pc:sldChg chg="add del">
        <pc:chgData name="Ben Sidhom, Ahmed" userId="216da3d4-98d5-44a0-8c67-1cf8ab17df57" providerId="ADAL" clId="{2532CB0B-87D6-40C1-A77B-71E3FD5685C5}" dt="2024-11-12T20:36:40.700" v="132" actId="2890"/>
        <pc:sldMkLst>
          <pc:docMk/>
          <pc:sldMk cId="51145707" sldId="330"/>
        </pc:sldMkLst>
      </pc:sldChg>
      <pc:sldChg chg="addSp delSp modSp add mod">
        <pc:chgData name="Ben Sidhom, Ahmed" userId="216da3d4-98d5-44a0-8c67-1cf8ab17df57" providerId="ADAL" clId="{2532CB0B-87D6-40C1-A77B-71E3FD5685C5}" dt="2024-11-12T21:46:31.870" v="603" actId="5793"/>
        <pc:sldMkLst>
          <pc:docMk/>
          <pc:sldMk cId="301727024" sldId="330"/>
        </pc:sldMkLst>
      </pc:sldChg>
      <pc:sldChg chg="addSp delSp modSp add mod">
        <pc:chgData name="Ben Sidhom, Ahmed" userId="216da3d4-98d5-44a0-8c67-1cf8ab17df57" providerId="ADAL" clId="{2532CB0B-87D6-40C1-A77B-71E3FD5685C5}" dt="2024-11-12T20:48:07.449" v="289" actId="1076"/>
        <pc:sldMkLst>
          <pc:docMk/>
          <pc:sldMk cId="127883085" sldId="331"/>
        </pc:sldMkLst>
      </pc:sldChg>
      <pc:sldChg chg="addSp delSp modSp add mod">
        <pc:chgData name="Ben Sidhom, Ahmed" userId="216da3d4-98d5-44a0-8c67-1cf8ab17df57" providerId="ADAL" clId="{2532CB0B-87D6-40C1-A77B-71E3FD5685C5}" dt="2024-11-12T21:21:09.633" v="547" actId="1076"/>
        <pc:sldMkLst>
          <pc:docMk/>
          <pc:sldMk cId="1346260205" sldId="332"/>
        </pc:sldMkLst>
      </pc:sldChg>
      <pc:sldChg chg="addSp delSp modSp add mod">
        <pc:chgData name="Ben Sidhom, Ahmed" userId="216da3d4-98d5-44a0-8c67-1cf8ab17df57" providerId="ADAL" clId="{2532CB0B-87D6-40C1-A77B-71E3FD5685C5}" dt="2024-11-12T21:08:30.048" v="436" actId="1076"/>
        <pc:sldMkLst>
          <pc:docMk/>
          <pc:sldMk cId="1128257391" sldId="333"/>
        </pc:sldMkLst>
      </pc:sldChg>
      <pc:sldChg chg="addSp delSp modSp add mod">
        <pc:chgData name="Ben Sidhom, Ahmed" userId="216da3d4-98d5-44a0-8c67-1cf8ab17df57" providerId="ADAL" clId="{2532CB0B-87D6-40C1-A77B-71E3FD5685C5}" dt="2024-11-12T21:19:01.735" v="530" actId="1076"/>
        <pc:sldMkLst>
          <pc:docMk/>
          <pc:sldMk cId="132491493" sldId="334"/>
        </pc:sldMkLst>
      </pc:sldChg>
      <pc:sldChg chg="addSp delSp modSp add mod">
        <pc:chgData name="Ben Sidhom, Ahmed" userId="216da3d4-98d5-44a0-8c67-1cf8ab17df57" providerId="ADAL" clId="{2532CB0B-87D6-40C1-A77B-71E3FD5685C5}" dt="2024-11-12T21:27:56.020" v="570" actId="1076"/>
        <pc:sldMkLst>
          <pc:docMk/>
          <pc:sldMk cId="1740926261" sldId="335"/>
        </pc:sldMkLst>
      </pc:sldChg>
      <pc:sldChg chg="delSp modSp add mod">
        <pc:chgData name="Ben Sidhom, Ahmed" userId="216da3d4-98d5-44a0-8c67-1cf8ab17df57" providerId="ADAL" clId="{2532CB0B-87D6-40C1-A77B-71E3FD5685C5}" dt="2024-11-12T21:41:57.719" v="598" actId="14100"/>
        <pc:sldMkLst>
          <pc:docMk/>
          <pc:sldMk cId="7739644" sldId="336"/>
        </pc:sldMkLst>
      </pc:sldChg>
    </pc:docChg>
  </pc:docChgLst>
  <pc:docChgLst>
    <pc:chgData name="Kontsos, Antonios" userId="15edf384-d77e-4da8-b06d-2ed5448a8ac1" providerId="ADAL" clId="{02CE8A4A-83E1-4988-A2BF-66B6E32BE4BF}"/>
    <pc:docChg chg="modSld">
      <pc:chgData name="Kontsos, Antonios" userId="15edf384-d77e-4da8-b06d-2ed5448a8ac1" providerId="ADAL" clId="{02CE8A4A-83E1-4988-A2BF-66B6E32BE4BF}" dt="2024-12-03T16:30:12.068" v="30" actId="20577"/>
      <pc:docMkLst>
        <pc:docMk/>
      </pc:docMkLst>
      <pc:sldChg chg="modSp mod">
        <pc:chgData name="Kontsos, Antonios" userId="15edf384-d77e-4da8-b06d-2ed5448a8ac1" providerId="ADAL" clId="{02CE8A4A-83E1-4988-A2BF-66B6E32BE4BF}" dt="2024-12-03T16:30:12.068" v="30" actId="20577"/>
        <pc:sldMkLst>
          <pc:docMk/>
          <pc:sldMk cId="3196152533" sldId="256"/>
        </pc:sldMkLst>
        <pc:spChg chg="mod">
          <ac:chgData name="Kontsos, Antonios" userId="15edf384-d77e-4da8-b06d-2ed5448a8ac1" providerId="ADAL" clId="{02CE8A4A-83E1-4988-A2BF-66B6E32BE4BF}" dt="2024-12-03T16:30:12.068" v="30" actId="20577"/>
          <ac:spMkLst>
            <pc:docMk/>
            <pc:sldMk cId="3196152533" sldId="256"/>
            <ac:spMk id="2" creationId="{BC9DF8BC-C937-BA11-001E-3996A0D07D7A}"/>
          </ac:spMkLst>
        </pc:spChg>
      </pc:sldChg>
    </pc:docChg>
  </pc:docChgLst>
  <pc:docChgLst>
    <pc:chgData name="Ben Sidhom, Ahmed" userId="216da3d4-98d5-44a0-8c67-1cf8ab17df57" providerId="ADAL" clId="{7E24039B-5956-41B5-B155-D085D6CD2ED2}"/>
    <pc:docChg chg="custSel addSld delSld modSld sldOrd">
      <pc:chgData name="Ben Sidhom, Ahmed" userId="216da3d4-98d5-44a0-8c67-1cf8ab17df57" providerId="ADAL" clId="{7E24039B-5956-41B5-B155-D085D6CD2ED2}" dt="2024-10-08T22:19:41.999" v="1444" actId="1076"/>
      <pc:docMkLst>
        <pc:docMk/>
      </pc:docMkLst>
      <pc:sldChg chg="ord">
        <pc:chgData name="Ben Sidhom, Ahmed" userId="216da3d4-98d5-44a0-8c67-1cf8ab17df57" providerId="ADAL" clId="{7E24039B-5956-41B5-B155-D085D6CD2ED2}" dt="2024-10-07T17:04:43.121" v="1059"/>
        <pc:sldMkLst>
          <pc:docMk/>
          <pc:sldMk cId="876891886" sldId="269"/>
        </pc:sldMkLst>
      </pc:sldChg>
      <pc:sldChg chg="addSp modSp mod">
        <pc:chgData name="Ben Sidhom, Ahmed" userId="216da3d4-98d5-44a0-8c67-1cf8ab17df57" providerId="ADAL" clId="{7E24039B-5956-41B5-B155-D085D6CD2ED2}" dt="2024-10-07T16:56:26.891" v="790" actId="20577"/>
        <pc:sldMkLst>
          <pc:docMk/>
          <pc:sldMk cId="3279948973" sldId="286"/>
        </pc:sldMkLst>
      </pc:sldChg>
      <pc:sldChg chg="addSp modSp mod">
        <pc:chgData name="Ben Sidhom, Ahmed" userId="216da3d4-98d5-44a0-8c67-1cf8ab17df57" providerId="ADAL" clId="{7E24039B-5956-41B5-B155-D085D6CD2ED2}" dt="2024-10-07T17:10:27.942" v="1250" actId="1076"/>
        <pc:sldMkLst>
          <pc:docMk/>
          <pc:sldMk cId="288662536" sldId="290"/>
        </pc:sldMkLst>
      </pc:sldChg>
      <pc:sldChg chg="addSp modSp mod">
        <pc:chgData name="Ben Sidhom, Ahmed" userId="216da3d4-98d5-44a0-8c67-1cf8ab17df57" providerId="ADAL" clId="{7E24039B-5956-41B5-B155-D085D6CD2ED2}" dt="2024-10-07T14:43:55.157" v="636" actId="20577"/>
        <pc:sldMkLst>
          <pc:docMk/>
          <pc:sldMk cId="3672563012" sldId="292"/>
        </pc:sldMkLst>
      </pc:sldChg>
      <pc:sldChg chg="modSp">
        <pc:chgData name="Ben Sidhom, Ahmed" userId="216da3d4-98d5-44a0-8c67-1cf8ab17df57" providerId="ADAL" clId="{7E24039B-5956-41B5-B155-D085D6CD2ED2}" dt="2024-10-08T22:19:41.999" v="1444" actId="1076"/>
        <pc:sldMkLst>
          <pc:docMk/>
          <pc:sldMk cId="4018602488" sldId="293"/>
        </pc:sldMkLst>
      </pc:sldChg>
      <pc:sldChg chg="addSp delSp modSp mod">
        <pc:chgData name="Ben Sidhom, Ahmed" userId="216da3d4-98d5-44a0-8c67-1cf8ab17df57" providerId="ADAL" clId="{7E24039B-5956-41B5-B155-D085D6CD2ED2}" dt="2024-10-07T14:43:31.435" v="632"/>
        <pc:sldMkLst>
          <pc:docMk/>
          <pc:sldMk cId="1865323310" sldId="297"/>
        </pc:sldMkLst>
      </pc:sldChg>
      <pc:sldChg chg="addSp modSp mod">
        <pc:chgData name="Ben Sidhom, Ahmed" userId="216da3d4-98d5-44a0-8c67-1cf8ab17df57" providerId="ADAL" clId="{7E24039B-5956-41B5-B155-D085D6CD2ED2}" dt="2024-10-07T14:43:41.001" v="633"/>
        <pc:sldMkLst>
          <pc:docMk/>
          <pc:sldMk cId="2571269022" sldId="298"/>
        </pc:sldMkLst>
      </pc:sldChg>
      <pc:sldChg chg="addSp delSp modSp mod">
        <pc:chgData name="Ben Sidhom, Ahmed" userId="216da3d4-98d5-44a0-8c67-1cf8ab17df57" providerId="ADAL" clId="{7E24039B-5956-41B5-B155-D085D6CD2ED2}" dt="2024-10-07T17:06:13.911" v="1075" actId="20577"/>
        <pc:sldMkLst>
          <pc:docMk/>
          <pc:sldMk cId="2215038871" sldId="299"/>
        </pc:sldMkLst>
      </pc:sldChg>
      <pc:sldChg chg="addSp delSp modSp add mod">
        <pc:chgData name="Ben Sidhom, Ahmed" userId="216da3d4-98d5-44a0-8c67-1cf8ab17df57" providerId="ADAL" clId="{7E24039B-5956-41B5-B155-D085D6CD2ED2}" dt="2024-10-07T14:43:20.804" v="631" actId="20577"/>
        <pc:sldMkLst>
          <pc:docMk/>
          <pc:sldMk cId="3016864937" sldId="300"/>
        </pc:sldMkLst>
      </pc:sldChg>
      <pc:sldChg chg="addSp delSp modSp add mod">
        <pc:chgData name="Ben Sidhom, Ahmed" userId="216da3d4-98d5-44a0-8c67-1cf8ab17df57" providerId="ADAL" clId="{7E24039B-5956-41B5-B155-D085D6CD2ED2}" dt="2024-10-07T16:28:19.140" v="737" actId="20577"/>
        <pc:sldMkLst>
          <pc:docMk/>
          <pc:sldMk cId="2002388783" sldId="301"/>
        </pc:sldMkLst>
      </pc:sldChg>
      <pc:sldChg chg="addSp delSp modSp add mod">
        <pc:chgData name="Ben Sidhom, Ahmed" userId="216da3d4-98d5-44a0-8c67-1cf8ab17df57" providerId="ADAL" clId="{7E24039B-5956-41B5-B155-D085D6CD2ED2}" dt="2024-10-07T17:03:09.751" v="1055" actId="20577"/>
        <pc:sldMkLst>
          <pc:docMk/>
          <pc:sldMk cId="193753745" sldId="302"/>
        </pc:sldMkLst>
      </pc:sldChg>
      <pc:sldChg chg="add del">
        <pc:chgData name="Ben Sidhom, Ahmed" userId="216da3d4-98d5-44a0-8c67-1cf8ab17df57" providerId="ADAL" clId="{7E24039B-5956-41B5-B155-D085D6CD2ED2}" dt="2024-10-07T17:11:17.742" v="1251" actId="47"/>
        <pc:sldMkLst>
          <pc:docMk/>
          <pc:sldMk cId="722696260" sldId="303"/>
        </pc:sldMkLst>
      </pc:sldChg>
      <pc:sldChg chg="modSp add mod">
        <pc:chgData name="Ben Sidhom, Ahmed" userId="216da3d4-98d5-44a0-8c67-1cf8ab17df57" providerId="ADAL" clId="{7E24039B-5956-41B5-B155-D085D6CD2ED2}" dt="2024-10-07T17:06:43.973" v="1087" actId="20577"/>
        <pc:sldMkLst>
          <pc:docMk/>
          <pc:sldMk cId="2191656315" sldId="304"/>
        </pc:sldMkLst>
      </pc:sldChg>
      <pc:sldChg chg="new del">
        <pc:chgData name="Ben Sidhom, Ahmed" userId="216da3d4-98d5-44a0-8c67-1cf8ab17df57" providerId="ADAL" clId="{7E24039B-5956-41B5-B155-D085D6CD2ED2}" dt="2024-10-07T17:06:32.623" v="1077" actId="47"/>
        <pc:sldMkLst>
          <pc:docMk/>
          <pc:sldMk cId="4213687195" sldId="304"/>
        </pc:sldMkLst>
      </pc:sldChg>
      <pc:sldChg chg="modSp add mod">
        <pc:chgData name="Ben Sidhom, Ahmed" userId="216da3d4-98d5-44a0-8c67-1cf8ab17df57" providerId="ADAL" clId="{7E24039B-5956-41B5-B155-D085D6CD2ED2}" dt="2024-10-07T17:07:06.054" v="1099" actId="20577"/>
        <pc:sldMkLst>
          <pc:docMk/>
          <pc:sldMk cId="2653090091" sldId="305"/>
        </pc:sldMkLst>
      </pc:sldChg>
      <pc:sldChg chg="modSp add mod">
        <pc:chgData name="Ben Sidhom, Ahmed" userId="216da3d4-98d5-44a0-8c67-1cf8ab17df57" providerId="ADAL" clId="{7E24039B-5956-41B5-B155-D085D6CD2ED2}" dt="2024-10-07T17:07:20.536" v="1107" actId="20577"/>
        <pc:sldMkLst>
          <pc:docMk/>
          <pc:sldMk cId="2663622962" sldId="306"/>
        </pc:sldMkLst>
      </pc:sldChg>
      <pc:sldChg chg="addSp delSp modSp add mod">
        <pc:chgData name="Ben Sidhom, Ahmed" userId="216da3d4-98d5-44a0-8c67-1cf8ab17df57" providerId="ADAL" clId="{7E24039B-5956-41B5-B155-D085D6CD2ED2}" dt="2024-10-08T20:35:20.389" v="1417" actId="14100"/>
        <pc:sldMkLst>
          <pc:docMk/>
          <pc:sldMk cId="2526731625" sldId="307"/>
        </pc:sldMkLst>
      </pc:sldChg>
      <pc:sldChg chg="addSp delSp modSp add mod">
        <pc:chgData name="Ben Sidhom, Ahmed" userId="216da3d4-98d5-44a0-8c67-1cf8ab17df57" providerId="ADAL" clId="{7E24039B-5956-41B5-B155-D085D6CD2ED2}" dt="2024-10-08T22:18:23.825" v="1430" actId="20577"/>
        <pc:sldMkLst>
          <pc:docMk/>
          <pc:sldMk cId="3546292979" sldId="308"/>
        </pc:sldMkLst>
      </pc:sldChg>
    </pc:docChg>
  </pc:docChgLst>
  <pc:docChgLst>
    <pc:chgData name="Ben Sidhom, Ahmed" userId="216da3d4-98d5-44a0-8c67-1cf8ab17df57" providerId="ADAL" clId="{B3022D2D-3B5C-4D48-AA20-2A64ACB5A5C1}"/>
    <pc:docChg chg="sldOrd">
      <pc:chgData name="Ben Sidhom, Ahmed" userId="216da3d4-98d5-44a0-8c67-1cf8ab17df57" providerId="ADAL" clId="{B3022D2D-3B5C-4D48-AA20-2A64ACB5A5C1}" dt="2024-10-07T19:39:42.166" v="0" actId="20578"/>
      <pc:docMkLst>
        <pc:docMk/>
      </pc:docMkLst>
      <pc:sldChg chg="ord">
        <pc:chgData name="Ben Sidhom, Ahmed" userId="216da3d4-98d5-44a0-8c67-1cf8ab17df57" providerId="ADAL" clId="{B3022D2D-3B5C-4D48-AA20-2A64ACB5A5C1}" dt="2024-10-07T19:39:42.166" v="0" actId="20578"/>
        <pc:sldMkLst>
          <pc:docMk/>
          <pc:sldMk cId="3196152533" sldId="256"/>
        </pc:sldMkLst>
      </pc:sldChg>
    </pc:docChg>
  </pc:docChgLst>
  <pc:docChgLst>
    <pc:chgData name="Ben Sidhom, Ahmed" userId="S::bensid28@students.rowan.edu::216da3d4-98d5-44a0-8c67-1cf8ab17df57" providerId="AD" clId="Web-{BA560DCE-6A95-4598-B081-B7C220F515C0}"/>
    <pc:docChg chg="modSld">
      <pc:chgData name="Ben Sidhom, Ahmed" userId="S::bensid28@students.rowan.edu::216da3d4-98d5-44a0-8c67-1cf8ab17df57" providerId="AD" clId="Web-{BA560DCE-6A95-4598-B081-B7C220F515C0}" dt="2024-11-13T01:19:40.219" v="327" actId="1076"/>
      <pc:docMkLst>
        <pc:docMk/>
      </pc:docMkLst>
      <pc:sldChg chg="modSp">
        <pc:chgData name="Ben Sidhom, Ahmed" userId="S::bensid28@students.rowan.edu::216da3d4-98d5-44a0-8c67-1cf8ab17df57" providerId="AD" clId="Web-{BA560DCE-6A95-4598-B081-B7C220F515C0}" dt="2024-11-13T01:04:21.017" v="139" actId="1076"/>
        <pc:sldMkLst>
          <pc:docMk/>
          <pc:sldMk cId="3052105246" sldId="315"/>
        </pc:sldMkLst>
      </pc:sldChg>
      <pc:sldChg chg="modSp">
        <pc:chgData name="Ben Sidhom, Ahmed" userId="S::bensid28@students.rowan.edu::216da3d4-98d5-44a0-8c67-1cf8ab17df57" providerId="AD" clId="Web-{BA560DCE-6A95-4598-B081-B7C220F515C0}" dt="2024-11-13T01:07:59.180" v="187" actId="1076"/>
        <pc:sldMkLst>
          <pc:docMk/>
          <pc:sldMk cId="2164159045" sldId="316"/>
        </pc:sldMkLst>
      </pc:sldChg>
      <pc:sldChg chg="modSp">
        <pc:chgData name="Ben Sidhom, Ahmed" userId="S::bensid28@students.rowan.edu::216da3d4-98d5-44a0-8c67-1cf8ab17df57" providerId="AD" clId="Web-{BA560DCE-6A95-4598-B081-B7C220F515C0}" dt="2024-11-13T01:08:43.807" v="193" actId="20577"/>
        <pc:sldMkLst>
          <pc:docMk/>
          <pc:sldMk cId="2724012317" sldId="317"/>
        </pc:sldMkLst>
      </pc:sldChg>
      <pc:sldChg chg="modSp">
        <pc:chgData name="Ben Sidhom, Ahmed" userId="S::bensid28@students.rowan.edu::216da3d4-98d5-44a0-8c67-1cf8ab17df57" providerId="AD" clId="Web-{BA560DCE-6A95-4598-B081-B7C220F515C0}" dt="2024-11-13T01:19:40.219" v="327" actId="1076"/>
        <pc:sldMkLst>
          <pc:docMk/>
          <pc:sldMk cId="2335303713" sldId="318"/>
        </pc:sldMkLst>
      </pc:sldChg>
      <pc:sldChg chg="addSp modSp">
        <pc:chgData name="Ben Sidhom, Ahmed" userId="S::bensid28@students.rowan.edu::216da3d4-98d5-44a0-8c67-1cf8ab17df57" providerId="AD" clId="Web-{BA560DCE-6A95-4598-B081-B7C220F515C0}" dt="2024-11-13T01:13:34.379" v="242" actId="1076"/>
        <pc:sldMkLst>
          <pc:docMk/>
          <pc:sldMk cId="2165948556" sldId="321"/>
        </pc:sldMkLst>
      </pc:sldChg>
      <pc:sldChg chg="addSp modSp">
        <pc:chgData name="Ben Sidhom, Ahmed" userId="S::bensid28@students.rowan.edu::216da3d4-98d5-44a0-8c67-1cf8ab17df57" providerId="AD" clId="Web-{BA560DCE-6A95-4598-B081-B7C220F515C0}" dt="2024-11-13T01:16:15.728" v="269" actId="1076"/>
        <pc:sldMkLst>
          <pc:docMk/>
          <pc:sldMk cId="493841258" sldId="322"/>
        </pc:sldMkLst>
      </pc:sldChg>
      <pc:sldChg chg="addSp modSp">
        <pc:chgData name="Ben Sidhom, Ahmed" userId="S::bensid28@students.rowan.edu::216da3d4-98d5-44a0-8c67-1cf8ab17df57" providerId="AD" clId="Web-{BA560DCE-6A95-4598-B081-B7C220F515C0}" dt="2024-11-13T01:18:46.561" v="314" actId="20577"/>
        <pc:sldMkLst>
          <pc:docMk/>
          <pc:sldMk cId="226611761" sldId="323"/>
        </pc:sldMkLst>
      </pc:sldChg>
      <pc:sldChg chg="addSp modSp">
        <pc:chgData name="Ben Sidhom, Ahmed" userId="S::bensid28@students.rowan.edu::216da3d4-98d5-44a0-8c67-1cf8ab17df57" providerId="AD" clId="Web-{BA560DCE-6A95-4598-B081-B7C220F515C0}" dt="2024-11-13T01:11:14.655" v="220" actId="1076"/>
        <pc:sldMkLst>
          <pc:docMk/>
          <pc:sldMk cId="2794165845" sldId="325"/>
        </pc:sldMkLst>
      </pc:sldChg>
      <pc:sldChg chg="modSp">
        <pc:chgData name="Ben Sidhom, Ahmed" userId="S::bensid28@students.rowan.edu::216da3d4-98d5-44a0-8c67-1cf8ab17df57" providerId="AD" clId="Web-{BA560DCE-6A95-4598-B081-B7C220F515C0}" dt="2024-11-13T00:51:48.195" v="17" actId="20577"/>
        <pc:sldMkLst>
          <pc:docMk/>
          <pc:sldMk cId="3913183878" sldId="326"/>
        </pc:sldMkLst>
      </pc:sldChg>
      <pc:sldChg chg="modSp">
        <pc:chgData name="Ben Sidhom, Ahmed" userId="S::bensid28@students.rowan.edu::216da3d4-98d5-44a0-8c67-1cf8ab17df57" providerId="AD" clId="Web-{BA560DCE-6A95-4598-B081-B7C220F515C0}" dt="2024-11-13T01:03:35.609" v="132" actId="20577"/>
        <pc:sldMkLst>
          <pc:docMk/>
          <pc:sldMk cId="1094084036" sldId="327"/>
        </pc:sldMkLst>
      </pc:sldChg>
      <pc:sldChg chg="addSp delSp modSp">
        <pc:chgData name="Ben Sidhom, Ahmed" userId="S::bensid28@students.rowan.edu::216da3d4-98d5-44a0-8c67-1cf8ab17df57" providerId="AD" clId="Web-{BA560DCE-6A95-4598-B081-B7C220F515C0}" dt="2024-11-13T00:56:34.080" v="47" actId="1076"/>
        <pc:sldMkLst>
          <pc:docMk/>
          <pc:sldMk cId="859821327" sldId="328"/>
        </pc:sldMkLst>
      </pc:sldChg>
      <pc:sldChg chg="addSp modSp">
        <pc:chgData name="Ben Sidhom, Ahmed" userId="S::bensid28@students.rowan.edu::216da3d4-98d5-44a0-8c67-1cf8ab17df57" providerId="AD" clId="Web-{BA560DCE-6A95-4598-B081-B7C220F515C0}" dt="2024-11-13T00:58:11.989" v="71" actId="20577"/>
        <pc:sldMkLst>
          <pc:docMk/>
          <pc:sldMk cId="2287491575" sldId="329"/>
        </pc:sldMkLst>
      </pc:sldChg>
      <pc:sldChg chg="addSp delSp modSp">
        <pc:chgData name="Ben Sidhom, Ahmed" userId="S::bensid28@students.rowan.edu::216da3d4-98d5-44a0-8c67-1cf8ab17df57" providerId="AD" clId="Web-{BA560DCE-6A95-4598-B081-B7C220F515C0}" dt="2024-11-13T01:00:41.510" v="109" actId="20577"/>
        <pc:sldMkLst>
          <pc:docMk/>
          <pc:sldMk cId="301727024" sldId="330"/>
        </pc:sldMkLst>
      </pc:sldChg>
      <pc:sldChg chg="addSp delSp modSp">
        <pc:chgData name="Ben Sidhom, Ahmed" userId="S::bensid28@students.rowan.edu::216da3d4-98d5-44a0-8c67-1cf8ab17df57" providerId="AD" clId="Web-{BA560DCE-6A95-4598-B081-B7C220F515C0}" dt="2024-11-13T01:02:17.778" v="125" actId="1076"/>
        <pc:sldMkLst>
          <pc:docMk/>
          <pc:sldMk cId="127883085" sldId="331"/>
        </pc:sldMkLst>
      </pc:sldChg>
      <pc:sldChg chg="modSp">
        <pc:chgData name="Ben Sidhom, Ahmed" userId="S::bensid28@students.rowan.edu::216da3d4-98d5-44a0-8c67-1cf8ab17df57" providerId="AD" clId="Web-{BA560DCE-6A95-4598-B081-B7C220F515C0}" dt="2024-11-13T01:07:02.194" v="182" actId="1076"/>
        <pc:sldMkLst>
          <pc:docMk/>
          <pc:sldMk cId="1346260205" sldId="332"/>
        </pc:sldMkLst>
      </pc:sldChg>
      <pc:sldChg chg="modSp">
        <pc:chgData name="Ben Sidhom, Ahmed" userId="S::bensid28@students.rowan.edu::216da3d4-98d5-44a0-8c67-1cf8ab17df57" providerId="AD" clId="Web-{BA560DCE-6A95-4598-B081-B7C220F515C0}" dt="2024-11-13T01:07:38.930" v="186" actId="20577"/>
        <pc:sldMkLst>
          <pc:docMk/>
          <pc:sldMk cId="1128257391" sldId="333"/>
        </pc:sldMkLst>
      </pc:sldChg>
      <pc:sldChg chg="modSp">
        <pc:chgData name="Ben Sidhom, Ahmed" userId="S::bensid28@students.rowan.edu::216da3d4-98d5-44a0-8c67-1cf8ab17df57" providerId="AD" clId="Web-{BA560DCE-6A95-4598-B081-B7C220F515C0}" dt="2024-11-13T01:04:41.252" v="141" actId="1076"/>
        <pc:sldMkLst>
          <pc:docMk/>
          <pc:sldMk cId="132491493" sldId="334"/>
        </pc:sldMkLst>
      </pc:sldChg>
      <pc:sldChg chg="addSp modSp">
        <pc:chgData name="Ben Sidhom, Ahmed" userId="S::bensid28@students.rowan.edu::216da3d4-98d5-44a0-8c67-1cf8ab17df57" providerId="AD" clId="Web-{BA560DCE-6A95-4598-B081-B7C220F515C0}" dt="2024-11-13T01:19:30.047" v="326" actId="1076"/>
        <pc:sldMkLst>
          <pc:docMk/>
          <pc:sldMk cId="1740926261" sldId="335"/>
        </pc:sldMkLst>
      </pc:sldChg>
      <pc:sldChg chg="modSp">
        <pc:chgData name="Ben Sidhom, Ahmed" userId="S::bensid28@students.rowan.edu::216da3d4-98d5-44a0-8c67-1cf8ab17df57" providerId="AD" clId="Web-{BA560DCE-6A95-4598-B081-B7C220F515C0}" dt="2024-11-13T01:08:13.009" v="190" actId="1076"/>
        <pc:sldMkLst>
          <pc:docMk/>
          <pc:sldMk cId="1952393535" sldId="337"/>
        </pc:sldMkLst>
      </pc:sldChg>
    </pc:docChg>
  </pc:docChgLst>
  <pc:docChgLst>
    <pc:chgData name="Kontsos, Antonios" userId="15edf384-d77e-4da8-b06d-2ed5448a8ac1" providerId="ADAL" clId="{562E9460-E4B1-42EC-86D8-C07D0E9607C8}"/>
    <pc:docChg chg="modSld">
      <pc:chgData name="Kontsos, Antonios" userId="15edf384-d77e-4da8-b06d-2ed5448a8ac1" providerId="ADAL" clId="{562E9460-E4B1-42EC-86D8-C07D0E9607C8}" dt="2025-01-02T05:08:35.423" v="0" actId="1036"/>
      <pc:docMkLst>
        <pc:docMk/>
      </pc:docMkLst>
      <pc:sldChg chg="modSp mod">
        <pc:chgData name="Kontsos, Antonios" userId="15edf384-d77e-4da8-b06d-2ed5448a8ac1" providerId="ADAL" clId="{562E9460-E4B1-42EC-86D8-C07D0E9607C8}" dt="2025-01-02T05:08:35.423" v="0" actId="1036"/>
        <pc:sldMkLst>
          <pc:docMk/>
          <pc:sldMk cId="3196152533" sldId="256"/>
        </pc:sldMkLst>
        <pc:picChg chg="mod">
          <ac:chgData name="Kontsos, Antonios" userId="15edf384-d77e-4da8-b06d-2ed5448a8ac1" providerId="ADAL" clId="{562E9460-E4B1-42EC-86D8-C07D0E9607C8}" dt="2025-01-02T05:08:35.423" v="0" actId="1036"/>
          <ac:picMkLst>
            <pc:docMk/>
            <pc:sldMk cId="3196152533" sldId="256"/>
            <ac:picMk id="5" creationId="{850A0FCB-0574-2BD3-3969-372CEDAE5B48}"/>
          </ac:picMkLst>
        </pc:picChg>
      </pc:sldChg>
    </pc:docChg>
  </pc:docChgLst>
  <pc:docChgLst>
    <pc:chgData name="Ben Sidhom, Ahmed" userId="S::bensid28@students.rowan.edu::216da3d4-98d5-44a0-8c67-1cf8ab17df57" providerId="AD" clId="Web-{FCC7F58A-3F6A-45BC-A5AC-DEFBAAC9F403}"/>
    <pc:docChg chg="modSld">
      <pc:chgData name="Ben Sidhom, Ahmed" userId="S::bensid28@students.rowan.edu::216da3d4-98d5-44a0-8c67-1cf8ab17df57" providerId="AD" clId="Web-{FCC7F58A-3F6A-45BC-A5AC-DEFBAAC9F403}" dt="2024-11-13T00:39:20.582" v="10" actId="14100"/>
      <pc:docMkLst>
        <pc:docMk/>
      </pc:docMkLst>
      <pc:sldChg chg="addSp modSp">
        <pc:chgData name="Ben Sidhom, Ahmed" userId="S::bensid28@students.rowan.edu::216da3d4-98d5-44a0-8c67-1cf8ab17df57" providerId="AD" clId="Web-{FCC7F58A-3F6A-45BC-A5AC-DEFBAAC9F403}" dt="2024-11-13T00:39:20.582" v="10" actId="14100"/>
        <pc:sldMkLst>
          <pc:docMk/>
          <pc:sldMk cId="3656588002" sldId="338"/>
        </pc:sldMkLst>
      </pc:sldChg>
    </pc:docChg>
  </pc:docChgLst>
  <pc:docChgLst>
    <pc:chgData name="Ben Sidhom, Ahmed" userId="S::bensid28@students.rowan.edu::216da3d4-98d5-44a0-8c67-1cf8ab17df57" providerId="AD" clId="Web-{7BF9BE87-5F32-4437-8E61-7131ABBD490F}"/>
    <pc:docChg chg="addSld modSld">
      <pc:chgData name="Ben Sidhom, Ahmed" userId="S::bensid28@students.rowan.edu::216da3d4-98d5-44a0-8c67-1cf8ab17df57" providerId="AD" clId="Web-{7BF9BE87-5F32-4437-8E61-7131ABBD490F}" dt="2024-11-13T00:32:50.481" v="27"/>
      <pc:docMkLst>
        <pc:docMk/>
      </pc:docMkLst>
      <pc:sldChg chg="modSp">
        <pc:chgData name="Ben Sidhom, Ahmed" userId="S::bensid28@students.rowan.edu::216da3d4-98d5-44a0-8c67-1cf8ab17df57" providerId="AD" clId="Web-{7BF9BE87-5F32-4437-8E61-7131ABBD490F}" dt="2024-11-13T00:26:08.227" v="8" actId="20577"/>
        <pc:sldMkLst>
          <pc:docMk/>
          <pc:sldMk cId="3196152533" sldId="256"/>
        </pc:sldMkLst>
      </pc:sldChg>
      <pc:sldChg chg="modSp">
        <pc:chgData name="Ben Sidhom, Ahmed" userId="S::bensid28@students.rowan.edu::216da3d4-98d5-44a0-8c67-1cf8ab17df57" providerId="AD" clId="Web-{7BF9BE87-5F32-4437-8E61-7131ABBD490F}" dt="2024-11-13T00:28:06.252" v="10" actId="20577"/>
        <pc:sldMkLst>
          <pc:docMk/>
          <pc:sldMk cId="3123246398" sldId="313"/>
        </pc:sldMkLst>
      </pc:sldChg>
      <pc:sldChg chg="modSp">
        <pc:chgData name="Ben Sidhom, Ahmed" userId="S::bensid28@students.rowan.edu::216da3d4-98d5-44a0-8c67-1cf8ab17df57" providerId="AD" clId="Web-{7BF9BE87-5F32-4437-8E61-7131ABBD490F}" dt="2024-11-13T00:30:53.571" v="23" actId="20577"/>
        <pc:sldMkLst>
          <pc:docMk/>
          <pc:sldMk cId="2724012317" sldId="317"/>
        </pc:sldMkLst>
      </pc:sldChg>
      <pc:sldChg chg="modSp">
        <pc:chgData name="Ben Sidhom, Ahmed" userId="S::bensid28@students.rowan.edu::216da3d4-98d5-44a0-8c67-1cf8ab17df57" providerId="AD" clId="Web-{7BF9BE87-5F32-4437-8E61-7131ABBD490F}" dt="2024-11-13T00:28:54.644" v="22" actId="20577"/>
        <pc:sldMkLst>
          <pc:docMk/>
          <pc:sldMk cId="7739644" sldId="336"/>
        </pc:sldMkLst>
      </pc:sldChg>
      <pc:sldChg chg="delSp add replId">
        <pc:chgData name="Ben Sidhom, Ahmed" userId="S::bensid28@students.rowan.edu::216da3d4-98d5-44a0-8c67-1cf8ab17df57" providerId="AD" clId="Web-{7BF9BE87-5F32-4437-8E61-7131ABBD490F}" dt="2024-11-13T00:32:50.481" v="27"/>
        <pc:sldMkLst>
          <pc:docMk/>
          <pc:sldMk cId="1952393535" sldId="33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EF06BC-CA3D-0EDE-2EBC-8F85C00F74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D49FD9-56BE-EF03-1AAE-91F444FC1A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B86D2A-38E4-401D-B331-A2C7387F2E32}" type="datetimeFigureOut">
              <a:rPr lang="en-US" smtClean="0"/>
              <a:t>2/27/2025</a:t>
            </a:fld>
            <a:endParaRPr lang="en-US"/>
          </a:p>
        </p:txBody>
      </p:sp>
      <p:sp>
        <p:nvSpPr>
          <p:cNvPr id="4" name="Footer Placeholder 3">
            <a:extLst>
              <a:ext uri="{FF2B5EF4-FFF2-40B4-BE49-F238E27FC236}">
                <a16:creationId xmlns:a16="http://schemas.microsoft.com/office/drawing/2014/main" id="{93FF2973-8E9D-F7C7-2827-47131720FA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606AAF5-609B-5595-96CD-31D17DD849E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5DCC60-190D-430B-AF9D-DC17B915ECCC}" type="slidenum">
              <a:rPr lang="en-US" smtClean="0"/>
              <a:t>‹#›</a:t>
            </a:fld>
            <a:endParaRPr lang="en-US"/>
          </a:p>
        </p:txBody>
      </p:sp>
    </p:spTree>
    <p:extLst>
      <p:ext uri="{BB962C8B-B14F-4D97-AF65-F5344CB8AC3E}">
        <p14:creationId xmlns:p14="http://schemas.microsoft.com/office/powerpoint/2010/main" val="3059973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8FA9F-50E4-46E1-B0A6-E1165EA1FC64}"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CB185-5CF1-41E4-BC70-4E3CB5127213}" type="slidenum">
              <a:rPr lang="en-US" smtClean="0"/>
              <a:t>‹#›</a:t>
            </a:fld>
            <a:endParaRPr lang="en-US"/>
          </a:p>
        </p:txBody>
      </p:sp>
    </p:spTree>
    <p:extLst>
      <p:ext uri="{BB962C8B-B14F-4D97-AF65-F5344CB8AC3E}">
        <p14:creationId xmlns:p14="http://schemas.microsoft.com/office/powerpoint/2010/main" val="361793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BEBAE8-E6CB-19FC-2A6F-B2193EACD775}"/>
              </a:ext>
            </a:extLst>
          </p:cNvPr>
          <p:cNvSpPr>
            <a:spLocks noGrp="1"/>
          </p:cNvSpPr>
          <p:nvPr>
            <p:ph type="ctrTitle"/>
          </p:nvPr>
        </p:nvSpPr>
        <p:spPr>
          <a:xfrm>
            <a:off x="2796460" y="2128037"/>
            <a:ext cx="9321800" cy="1669088"/>
          </a:xfrm>
          <a:solidFill>
            <a:schemeClr val="bg1"/>
          </a:solidFill>
        </p:spPr>
        <p:txBody>
          <a:bodyPr anchor="ctr" anchorCtr="0">
            <a:noAutofit/>
          </a:bodyPr>
          <a:lstStyle>
            <a:lvl1pPr algn="l">
              <a:defRPr sz="4800">
                <a:solidFill>
                  <a:srgbClr val="FFFFFF"/>
                </a:solidFill>
              </a:defRPr>
            </a:lvl1pPr>
          </a:lstStyle>
          <a:p>
            <a:r>
              <a:rPr lang="en-US"/>
              <a:t>Click to edit Master title style</a:t>
            </a:r>
          </a:p>
        </p:txBody>
      </p:sp>
      <p:sp>
        <p:nvSpPr>
          <p:cNvPr id="8" name="Subtitle 2">
            <a:extLst>
              <a:ext uri="{FF2B5EF4-FFF2-40B4-BE49-F238E27FC236}">
                <a16:creationId xmlns:a16="http://schemas.microsoft.com/office/drawing/2014/main" id="{2D550C3F-FA03-B17B-4E32-D4713EE55986}"/>
              </a:ext>
            </a:extLst>
          </p:cNvPr>
          <p:cNvSpPr>
            <a:spLocks noGrp="1"/>
          </p:cNvSpPr>
          <p:nvPr>
            <p:ph type="subTitle" idx="1"/>
          </p:nvPr>
        </p:nvSpPr>
        <p:spPr>
          <a:xfrm>
            <a:off x="2870200" y="3797126"/>
            <a:ext cx="9131300" cy="862200"/>
          </a:xfrm>
        </p:spPr>
        <p:txBody>
          <a:bodyPr lIns="137160" tIns="91440">
            <a:normAutofit/>
          </a:bodyPr>
          <a:lstStyle>
            <a:lvl1pPr marL="0" indent="0" algn="l">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561C0A0B-F07F-A862-1ECE-6E707A2D47DE}"/>
              </a:ext>
            </a:extLst>
          </p:cNvPr>
          <p:cNvPicPr>
            <a:picLocks noChangeAspect="1"/>
          </p:cNvPicPr>
          <p:nvPr userDrawn="1"/>
        </p:nvPicPr>
        <p:blipFill>
          <a:blip r:embed="rId2" cstate="screen">
            <a:alphaModFix/>
            <a:extLst>
              <a:ext uri="{28A0092B-C50C-407E-A947-70E740481C1C}">
                <a14:useLocalDpi xmlns:a14="http://schemas.microsoft.com/office/drawing/2010/main" val="0"/>
              </a:ext>
            </a:extLst>
          </a:blip>
          <a:stretch>
            <a:fillRect/>
          </a:stretch>
        </p:blipFill>
        <p:spPr>
          <a:xfrm>
            <a:off x="0" y="2128037"/>
            <a:ext cx="2776845" cy="1660332"/>
          </a:xfrm>
          <a:prstGeom prst="rect">
            <a:avLst/>
          </a:prstGeom>
          <a:solidFill>
            <a:srgbClr val="FAC907"/>
          </a:solidFill>
        </p:spPr>
      </p:pic>
    </p:spTree>
    <p:extLst>
      <p:ext uri="{BB962C8B-B14F-4D97-AF65-F5344CB8AC3E}">
        <p14:creationId xmlns:p14="http://schemas.microsoft.com/office/powerpoint/2010/main" val="4797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E21AF-B4FB-BBC0-D109-BB28D9626A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D40B1D-AEC0-98DE-863E-71AAD5F1F8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05751-DE70-C1E4-6E6A-44F0E34EE29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385D672-C6D0-E2B7-F7F9-82BB72613E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76EA5-ED88-78A7-EEA1-3A970099AD4A}"/>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795367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64ED42-6439-9479-5C2E-3FE269C963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8C2295-C72A-A133-0D7A-DDA92CC9D4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E8C1D-94BE-C3FA-1F5A-3EB1A46911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BF4AC-D652-DAEC-F374-925F99CD6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3E36-D33E-CE0A-6BA2-D0620634085C}"/>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357110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A7C9-B327-3EAB-17F9-EF731C7FB5AC}"/>
              </a:ext>
            </a:extLst>
          </p:cNvPr>
          <p:cNvSpPr>
            <a:spLocks noGrp="1"/>
          </p:cNvSpPr>
          <p:nvPr>
            <p:ph type="title"/>
          </p:nvPr>
        </p:nvSpPr>
        <p:spPr>
          <a:xfrm>
            <a:off x="730094" y="35718"/>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EA720F2-EB29-7F2B-97D4-BDB8DE8BEA06}"/>
              </a:ext>
            </a:extLst>
          </p:cNvPr>
          <p:cNvSpPr>
            <a:spLocks noGrp="1"/>
          </p:cNvSpPr>
          <p:nvPr>
            <p:ph idx="1"/>
          </p:nvPr>
        </p:nvSpPr>
        <p:spPr>
          <a:xfrm>
            <a:off x="730094" y="1561854"/>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7D7AFAB-7870-6083-0D2E-5544EA5E9E96}"/>
              </a:ext>
            </a:extLst>
          </p:cNvPr>
          <p:cNvSpPr>
            <a:spLocks noGrp="1"/>
          </p:cNvSpPr>
          <p:nvPr>
            <p:ph type="sldNum" sz="quarter" idx="12"/>
          </p:nvPr>
        </p:nvSpPr>
        <p:spPr>
          <a:xfrm>
            <a:off x="4724400" y="6384924"/>
            <a:ext cx="2743200" cy="365125"/>
          </a:xfrm>
        </p:spPr>
        <p:txBody>
          <a:bodyPr/>
          <a:lstStyle>
            <a:lvl1pPr algn="ctr">
              <a:defRPr>
                <a:solidFill>
                  <a:schemeClr val="bg1"/>
                </a:solidFill>
              </a:defRPr>
            </a:lvl1pPr>
          </a:lstStyle>
          <a:p>
            <a:endParaRPr lang="en-US"/>
          </a:p>
        </p:txBody>
      </p:sp>
      <p:pic>
        <p:nvPicPr>
          <p:cNvPr id="7" name="Picture 2">
            <a:extLst>
              <a:ext uri="{FF2B5EF4-FFF2-40B4-BE49-F238E27FC236}">
                <a16:creationId xmlns:a16="http://schemas.microsoft.com/office/drawing/2014/main" id="{23D57972-56E2-E126-E069-8F9184A491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70" y="6276973"/>
            <a:ext cx="12196870" cy="5810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D0BD230-26E3-C940-A9AE-0D58475FE95E}"/>
              </a:ext>
            </a:extLst>
          </p:cNvPr>
          <p:cNvSpPr/>
          <p:nvPr userDrawn="1"/>
        </p:nvSpPr>
        <p:spPr>
          <a:xfrm>
            <a:off x="-4870" y="0"/>
            <a:ext cx="685191" cy="1202400"/>
          </a:xfrm>
          <a:prstGeom prst="rect">
            <a:avLst/>
          </a:prstGeom>
          <a:solidFill>
            <a:srgbClr val="FAC90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2CB6D41F-910E-ADFD-0093-5144605A15C7}"/>
              </a:ext>
            </a:extLst>
          </p:cNvPr>
          <p:cNvPicPr>
            <a:picLocks noChangeAspect="1"/>
          </p:cNvPicPr>
          <p:nvPr userDrawn="1"/>
        </p:nvPicPr>
        <p:blipFill>
          <a:blip r:embed="rId3" cstate="screen">
            <a:biLevel thresh="25000"/>
            <a:extLst>
              <a:ext uri="{28A0092B-C50C-407E-A947-70E740481C1C}">
                <a14:useLocalDpi xmlns:a14="http://schemas.microsoft.com/office/drawing/2010/main" val="0"/>
              </a:ext>
            </a:extLst>
          </a:blip>
          <a:stretch>
            <a:fillRect/>
          </a:stretch>
        </p:blipFill>
        <p:spPr>
          <a:xfrm>
            <a:off x="0" y="516819"/>
            <a:ext cx="630547" cy="638781"/>
          </a:xfrm>
          <a:prstGeom prst="rect">
            <a:avLst/>
          </a:prstGeom>
        </p:spPr>
      </p:pic>
    </p:spTree>
    <p:extLst>
      <p:ext uri="{BB962C8B-B14F-4D97-AF65-F5344CB8AC3E}">
        <p14:creationId xmlns:p14="http://schemas.microsoft.com/office/powerpoint/2010/main" val="1588053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055FD-F987-7AA5-2D31-B27F6068357B}"/>
              </a:ext>
            </a:extLst>
          </p:cNvPr>
          <p:cNvSpPr>
            <a:spLocks noGrp="1"/>
          </p:cNvSpPr>
          <p:nvPr>
            <p:ph type="title"/>
          </p:nvPr>
        </p:nvSpPr>
        <p:spPr>
          <a:xfrm>
            <a:off x="831850" y="1709739"/>
            <a:ext cx="10515600" cy="1719262"/>
          </a:xfrm>
        </p:spPr>
        <p:txBody>
          <a:bodyPr anchor="b"/>
          <a:lstStyle>
            <a:lvl1pPr>
              <a:defRPr sz="6000"/>
            </a:lvl1pPr>
          </a:lstStyle>
          <a:p>
            <a:r>
              <a:rPr lang="en-US"/>
              <a:t>Click to edit Master title style</a:t>
            </a:r>
          </a:p>
        </p:txBody>
      </p:sp>
      <p:sp>
        <p:nvSpPr>
          <p:cNvPr id="6" name="Slide Number Placeholder 5">
            <a:extLst>
              <a:ext uri="{FF2B5EF4-FFF2-40B4-BE49-F238E27FC236}">
                <a16:creationId xmlns:a16="http://schemas.microsoft.com/office/drawing/2014/main" id="{508C4BF1-1DCF-AF09-2B3B-331AAE665A16}"/>
              </a:ext>
            </a:extLst>
          </p:cNvPr>
          <p:cNvSpPr>
            <a:spLocks noGrp="1"/>
          </p:cNvSpPr>
          <p:nvPr>
            <p:ph type="sldNum" sz="quarter" idx="12"/>
          </p:nvPr>
        </p:nvSpPr>
        <p:spPr>
          <a:xfrm>
            <a:off x="3937000" y="6310168"/>
            <a:ext cx="2743200" cy="365125"/>
          </a:xfrm>
        </p:spPr>
        <p:txBody>
          <a:bodyPr/>
          <a:lstStyle>
            <a:lvl1pPr algn="ctr">
              <a:defRPr>
                <a:solidFill>
                  <a:schemeClr val="bg1"/>
                </a:solidFill>
              </a:defRPr>
            </a:lvl1pPr>
          </a:lstStyle>
          <a:p>
            <a:endParaRPr lang="en-US"/>
          </a:p>
        </p:txBody>
      </p:sp>
      <p:pic>
        <p:nvPicPr>
          <p:cNvPr id="7" name="Picture 2" descr="Rowan University | Glassboro NJ">
            <a:extLst>
              <a:ext uri="{FF2B5EF4-FFF2-40B4-BE49-F238E27FC236}">
                <a16:creationId xmlns:a16="http://schemas.microsoft.com/office/drawing/2014/main" id="{0E8B99BB-E32D-95C1-1D06-0A520ECB6DA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1849" y="4750496"/>
            <a:ext cx="1188485" cy="118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037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549F8B-59D9-01A1-41B1-B2F13B48CBB5}"/>
              </a:ext>
            </a:extLst>
          </p:cNvPr>
          <p:cNvSpPr>
            <a:spLocks noGrp="1"/>
          </p:cNvSpPr>
          <p:nvPr>
            <p:ph type="sldNum" sz="quarter" idx="12"/>
          </p:nvPr>
        </p:nvSpPr>
        <p:spPr>
          <a:xfrm>
            <a:off x="4800600" y="6311900"/>
            <a:ext cx="2743200" cy="365125"/>
          </a:xfrm>
        </p:spPr>
        <p:txBody>
          <a:bodyPr/>
          <a:lstStyle>
            <a:lvl1pPr algn="ctr">
              <a:defRPr/>
            </a:lvl1pPr>
          </a:lstStyle>
          <a:p>
            <a:endParaRPr lang="en-US"/>
          </a:p>
        </p:txBody>
      </p:sp>
    </p:spTree>
    <p:extLst>
      <p:ext uri="{BB962C8B-B14F-4D97-AF65-F5344CB8AC3E}">
        <p14:creationId xmlns:p14="http://schemas.microsoft.com/office/powerpoint/2010/main" val="2006924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DBA45-1712-DC04-2F9C-86C6A9D887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BDC9D9-3828-E62F-D14D-B310282180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5ED129-35C2-E327-5A30-D081E84242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CBC68F-8290-C9A5-5A10-FA26AFC00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5E7CA-29AC-C288-021C-404243016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A4CB11-D090-BED8-D92C-B456B6C729B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F7309FA-BDF2-D61F-DEDE-0CDD71126B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A16BE6-34CA-2E1D-FEB6-0D1343F0ACAE}"/>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3150508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CD5B-150A-A62C-4CEA-EF335A2D13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8E9212-9787-0E11-5FB7-DB31B61E7CC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A5A5868-A46E-E4CD-24C6-C290DF6E86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9A8E9B-6F0C-5392-FA33-06E42645E8EA}"/>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2031626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96BC5B-4B7E-31A6-E41F-7626EAE55DC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F80E6EC-457A-1707-D782-B7A3FE001E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AD390E-5FC0-4240-A1E5-F0628D4A7744}"/>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14909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F6D9-E287-6457-67DD-75164B2AF7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59F37-990F-F1DC-847D-C9E7DA0D02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DC6874-4960-D4D9-8408-B948A8713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0CC8DF-D715-CE6A-D399-C6AA4729149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949A405-DA5C-EA75-3A96-642C07FD7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6CFC9-CAE3-F82A-33FD-D4A5882C9B9B}"/>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2155572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CA53B-0974-45E8-79C2-962ADD28F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B95575-A05E-EE48-A24E-3BBB7E49D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C682C-A30C-77D6-9592-C91E23CD1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CA7EE4-ACA8-4D09-FFEE-237357C34D7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50B22BE-2852-3A72-9328-8309D5A9B3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37A2ED-73FB-FEF2-39BF-D10CBD740FCE}"/>
              </a:ext>
            </a:extLst>
          </p:cNvPr>
          <p:cNvSpPr>
            <a:spLocks noGrp="1"/>
          </p:cNvSpPr>
          <p:nvPr>
            <p:ph type="sldNum" sz="quarter" idx="12"/>
          </p:nvPr>
        </p:nvSpPr>
        <p:spPr/>
        <p:txBody>
          <a:bodyPr/>
          <a:lstStyle/>
          <a:p>
            <a:fld id="{C7DA4AE7-BF58-4D44-80BF-527B0DDA1114}" type="slidenum">
              <a:rPr lang="en-US" smtClean="0"/>
              <a:t>‹#›</a:t>
            </a:fld>
            <a:endParaRPr lang="en-US"/>
          </a:p>
        </p:txBody>
      </p:sp>
    </p:spTree>
    <p:extLst>
      <p:ext uri="{BB962C8B-B14F-4D97-AF65-F5344CB8AC3E}">
        <p14:creationId xmlns:p14="http://schemas.microsoft.com/office/powerpoint/2010/main" val="3556329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B47FA-2481-FDCB-D91B-28B089C9AC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EAEB1D-9EE3-55C6-77C1-B980B8CE1E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929CC-C823-865C-DC83-79091423AF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D3BD53C9-338A-CDB6-628D-29799C6F82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0ADA7AE-9528-2DE3-3550-2E34CCD9CA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DA4AE7-BF58-4D44-80BF-527B0DDA1114}" type="slidenum">
              <a:rPr lang="en-US" smtClean="0"/>
              <a:t>‹#›</a:t>
            </a:fld>
            <a:endParaRPr lang="en-US"/>
          </a:p>
        </p:txBody>
      </p:sp>
    </p:spTree>
    <p:extLst>
      <p:ext uri="{BB962C8B-B14F-4D97-AF65-F5344CB8AC3E}">
        <p14:creationId xmlns:p14="http://schemas.microsoft.com/office/powerpoint/2010/main" val="1993699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2.jpeg"/><Relationship Id="rId4" Type="http://schemas.openxmlformats.org/officeDocument/2006/relationships/image" Target="../media/image47.pn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xml"/><Relationship Id="rId1" Type="http://schemas.openxmlformats.org/officeDocument/2006/relationships/video" Target="https://www.youtube.com/embed/Ybvhj41Sktc?feature=oemb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jpe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gif"/><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8.png"/><Relationship Id="rId7" Type="http://schemas.openxmlformats.org/officeDocument/2006/relationships/image" Target="../media/image79.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jpeg"/><Relationship Id="rId5" Type="http://schemas.openxmlformats.org/officeDocument/2006/relationships/image" Target="../media/image9.png"/><Relationship Id="rId10" Type="http://schemas.openxmlformats.org/officeDocument/2006/relationships/image" Target="../media/image82.png"/><Relationship Id="rId4" Type="http://schemas.openxmlformats.org/officeDocument/2006/relationships/image" Target="../media/image50.png"/><Relationship Id="rId9" Type="http://schemas.openxmlformats.org/officeDocument/2006/relationships/image" Target="../media/image81.png"/></Relationships>
</file>

<file path=ppt/slides/_rels/slide2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8.png"/><Relationship Id="rId7" Type="http://schemas.openxmlformats.org/officeDocument/2006/relationships/image" Target="../media/image79.png"/><Relationship Id="rId12" Type="http://schemas.openxmlformats.org/officeDocument/2006/relationships/image" Target="../media/image4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jpeg"/><Relationship Id="rId5" Type="http://schemas.openxmlformats.org/officeDocument/2006/relationships/image" Target="../media/image9.png"/><Relationship Id="rId10" Type="http://schemas.openxmlformats.org/officeDocument/2006/relationships/image" Target="../media/image82.png"/><Relationship Id="rId4" Type="http://schemas.openxmlformats.org/officeDocument/2006/relationships/image" Target="../media/image50.png"/><Relationship Id="rId9"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slideLayout" Target="../slideLayouts/slideLayout2.xml"/><Relationship Id="rId1" Type="http://schemas.openxmlformats.org/officeDocument/2006/relationships/video" Target="https://www.youtube.com/embed/j5cXlu_VDLs?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hyperlink" Target="mailto:bensid28@students.rowan.edu" TargetMode="External"/><Relationship Id="rId2" Type="http://schemas.openxmlformats.org/officeDocument/2006/relationships/hyperlink" Target="mailto:kontsos@rowan.edu"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DF8BC-C937-BA11-001E-3996A0D07D7A}"/>
              </a:ext>
            </a:extLst>
          </p:cNvPr>
          <p:cNvSpPr>
            <a:spLocks noGrp="1"/>
          </p:cNvSpPr>
          <p:nvPr>
            <p:ph type="ctrTitle"/>
          </p:nvPr>
        </p:nvSpPr>
        <p:spPr>
          <a:xfrm>
            <a:off x="2771642" y="2129504"/>
            <a:ext cx="9420358" cy="1655762"/>
          </a:xfrm>
          <a:solidFill>
            <a:srgbClr val="5C0000"/>
          </a:solidFill>
        </p:spPr>
        <p:txBody>
          <a:bodyPr/>
          <a:lstStyle/>
          <a:p>
            <a:r>
              <a:rPr lang="en-US" sz="4000" b="1">
                <a:latin typeface="Times New Roman" panose="02020603050405020304" pitchFamily="18" charset="0"/>
                <a:cs typeface="Times New Roman" panose="02020603050405020304" pitchFamily="18" charset="0"/>
              </a:rPr>
              <a:t>DEHub FDM Testbed</a:t>
            </a:r>
          </a:p>
        </p:txBody>
      </p:sp>
      <p:sp>
        <p:nvSpPr>
          <p:cNvPr id="3" name="Subtitle 2">
            <a:extLst>
              <a:ext uri="{FF2B5EF4-FFF2-40B4-BE49-F238E27FC236}">
                <a16:creationId xmlns:a16="http://schemas.microsoft.com/office/drawing/2014/main" id="{5DCD78F2-F507-CA07-7830-DD3223B3172A}"/>
              </a:ext>
            </a:extLst>
          </p:cNvPr>
          <p:cNvSpPr>
            <a:spLocks noGrp="1"/>
          </p:cNvSpPr>
          <p:nvPr>
            <p:ph type="subTitle" idx="4294967295"/>
          </p:nvPr>
        </p:nvSpPr>
        <p:spPr>
          <a:xfrm>
            <a:off x="2782528" y="3798530"/>
            <a:ext cx="9144000" cy="490441"/>
          </a:xfrm>
        </p:spPr>
        <p:txBody>
          <a:bodyPr vert="horz" lIns="91440" tIns="45720" rIns="91440" bIns="45720" rtlCol="0" anchor="t">
            <a:normAutofit/>
          </a:bodyPr>
          <a:lstStyle/>
          <a:p>
            <a:pPr marL="0" indent="0">
              <a:buNone/>
            </a:pPr>
            <a:r>
              <a:rPr lang="en-US" dirty="0">
                <a:solidFill>
                  <a:srgbClr val="5C0000"/>
                </a:solidFill>
                <a:latin typeface="Times New Roman"/>
                <a:cs typeface="Times New Roman"/>
              </a:rPr>
              <a:t>11/15/2024</a:t>
            </a:r>
            <a:endParaRPr lang="en-US" dirty="0">
              <a:solidFill>
                <a:srgbClr val="5C0000"/>
              </a:solidFill>
              <a:latin typeface="Times New Roman" panose="02020603050405020304" pitchFamily="18" charset="0"/>
              <a:cs typeface="Times New Roman" panose="02020603050405020304" pitchFamily="18" charset="0"/>
            </a:endParaRPr>
          </a:p>
          <a:p>
            <a:pPr marL="0" indent="0">
              <a:buNone/>
            </a:pPr>
            <a:endParaRPr lang="en-US" dirty="0"/>
          </a:p>
        </p:txBody>
      </p:sp>
      <p:sp>
        <p:nvSpPr>
          <p:cNvPr id="4" name="TextBox 3">
            <a:extLst>
              <a:ext uri="{FF2B5EF4-FFF2-40B4-BE49-F238E27FC236}">
                <a16:creationId xmlns:a16="http://schemas.microsoft.com/office/drawing/2014/main" id="{EB4CEC3B-9412-824F-5A06-D0CF16FE2852}"/>
              </a:ext>
            </a:extLst>
          </p:cNvPr>
          <p:cNvSpPr txBox="1"/>
          <p:nvPr/>
        </p:nvSpPr>
        <p:spPr>
          <a:xfrm>
            <a:off x="6981087" y="4466461"/>
            <a:ext cx="4876800" cy="2800767"/>
          </a:xfrm>
          <a:prstGeom prst="rect">
            <a:avLst/>
          </a:prstGeom>
          <a:noFill/>
        </p:spPr>
        <p:txBody>
          <a:bodyPr wrap="square" rtlCol="0">
            <a:spAutoFit/>
          </a:bodyPr>
          <a:lstStyle/>
          <a:p>
            <a:r>
              <a:rPr lang="en-US" sz="2000" b="1" dirty="0">
                <a:solidFill>
                  <a:srgbClr val="5C0000"/>
                </a:solidFill>
                <a:latin typeface="Times New Roman" panose="02020603050405020304" pitchFamily="18" charset="0"/>
                <a:cs typeface="Times New Roman" panose="02020603050405020304" pitchFamily="18" charset="0"/>
              </a:rPr>
              <a:t>Ahmed Ben Sidhom</a:t>
            </a:r>
          </a:p>
          <a:p>
            <a:r>
              <a:rPr lang="en-US" sz="1400" dirty="0">
                <a:latin typeface="Times New Roman" panose="02020603050405020304" pitchFamily="18" charset="0"/>
                <a:cs typeface="Times New Roman" panose="02020603050405020304" pitchFamily="18" charset="0"/>
              </a:rPr>
              <a:t>Electrical and Computer Engineering PhD candidate</a:t>
            </a:r>
            <a:endParaRPr lang="en-US" sz="2000" dirty="0">
              <a:solidFill>
                <a:srgbClr val="5C0000"/>
              </a:solidFill>
              <a:latin typeface="Times New Roman" panose="02020603050405020304" pitchFamily="18" charset="0"/>
              <a:cs typeface="Times New Roman" panose="02020603050405020304" pitchFamily="18" charset="0"/>
            </a:endParaRPr>
          </a:p>
          <a:p>
            <a:r>
              <a:rPr lang="en-US" sz="2000" b="1" dirty="0">
                <a:solidFill>
                  <a:srgbClr val="5C0000"/>
                </a:solidFill>
                <a:latin typeface="Times New Roman" panose="02020603050405020304" pitchFamily="18" charset="0"/>
                <a:cs typeface="Times New Roman" panose="02020603050405020304" pitchFamily="18" charset="0"/>
              </a:rPr>
              <a:t>Advisor</a:t>
            </a:r>
            <a:r>
              <a:rPr lang="de-DE" sz="2000" b="1" dirty="0">
                <a:solidFill>
                  <a:srgbClr val="5C0000"/>
                </a:solidFill>
                <a:latin typeface="Times New Roman" panose="02020603050405020304" pitchFamily="18" charset="0"/>
                <a:cs typeface="Times New Roman" panose="02020603050405020304" pitchFamily="18" charset="0"/>
              </a:rPr>
              <a:t>:</a:t>
            </a:r>
            <a:r>
              <a:rPr lang="en-US" sz="2000" b="1" dirty="0">
                <a:solidFill>
                  <a:srgbClr val="5C0000"/>
                </a:solidFill>
                <a:latin typeface="Times New Roman" panose="02020603050405020304" pitchFamily="18" charset="0"/>
                <a:cs typeface="Times New Roman" panose="02020603050405020304" pitchFamily="18" charset="0"/>
              </a:rPr>
              <a:t> Dr. Antonios </a:t>
            </a:r>
            <a:r>
              <a:rPr lang="en-US" sz="2000" b="1" dirty="0" err="1">
                <a:solidFill>
                  <a:srgbClr val="5C0000"/>
                </a:solidFill>
                <a:latin typeface="Times New Roman" panose="02020603050405020304" pitchFamily="18" charset="0"/>
                <a:cs typeface="Times New Roman" panose="02020603050405020304" pitchFamily="18" charset="0"/>
              </a:rPr>
              <a:t>Kontsos</a:t>
            </a:r>
            <a:endParaRPr lang="en-US" sz="2000" b="1" dirty="0">
              <a:solidFill>
                <a:srgbClr val="5C0000"/>
              </a:solidFill>
              <a:latin typeface="Times New Roman" panose="02020603050405020304" pitchFamily="18" charset="0"/>
              <a:cs typeface="Times New Roman" panose="02020603050405020304" pitchFamily="18" charset="0"/>
            </a:endParaRPr>
          </a:p>
          <a:p>
            <a:pPr algn="l" rtl="0" fontAlgn="base"/>
            <a:r>
              <a:rPr lang="en-US" sz="1400" b="0" i="0" u="none" strike="noStrike" dirty="0">
                <a:effectLst/>
                <a:latin typeface="Times New Roman" panose="02020603050405020304" pitchFamily="18" charset="0"/>
                <a:cs typeface="Times New Roman" panose="02020603050405020304" pitchFamily="18" charset="0"/>
              </a:rPr>
              <a:t>Director, Digital Engineering Hub (</a:t>
            </a:r>
            <a:r>
              <a:rPr lang="en-US" sz="1400" b="0" i="0" u="none" strike="noStrike" dirty="0" err="1">
                <a:effectLst/>
                <a:latin typeface="Times New Roman" panose="02020603050405020304" pitchFamily="18" charset="0"/>
                <a:cs typeface="Times New Roman" panose="02020603050405020304" pitchFamily="18" charset="0"/>
              </a:rPr>
              <a:t>DEHub</a:t>
            </a:r>
            <a:r>
              <a:rPr lang="en-US" sz="1400" b="0" i="0" u="none" strike="noStrike" dirty="0">
                <a:effectLst/>
                <a:latin typeface="Times New Roman" panose="02020603050405020304" pitchFamily="18" charset="0"/>
                <a:cs typeface="Times New Roman" panose="02020603050405020304" pitchFamily="18" charset="0"/>
              </a:rPr>
              <a:t>)</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Henry M. Rowan Foundation Professor </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Dept. of Mechanical Engineering</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Dept. of Electrical Engineering (courtesy)</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Materials Science &amp; Engineering (affiliated)</a:t>
            </a:r>
            <a:r>
              <a:rPr lang="en-US" sz="1400" b="0" i="0" dirty="0">
                <a:effectLst/>
                <a:latin typeface="Times New Roman" panose="02020603050405020304" pitchFamily="18" charset="0"/>
                <a:cs typeface="Times New Roman" panose="02020603050405020304" pitchFamily="18" charset="0"/>
              </a:rPr>
              <a:t>​</a:t>
            </a:r>
          </a:p>
          <a:p>
            <a:pPr algn="l" rtl="0" fontAlgn="base"/>
            <a:r>
              <a:rPr lang="en-US" sz="1400" b="0" i="0" u="none" strike="noStrike" dirty="0">
                <a:effectLst/>
                <a:latin typeface="Times New Roman" panose="02020603050405020304" pitchFamily="18" charset="0"/>
                <a:cs typeface="Times New Roman" panose="02020603050405020304" pitchFamily="18" charset="0"/>
              </a:rPr>
              <a:t>Henry M. Rowan College of Engineering (HMRCOE)</a:t>
            </a:r>
            <a:endParaRPr lang="en-US" sz="1400" b="0" i="0" dirty="0">
              <a:effectLst/>
              <a:latin typeface="Times New Roman" panose="02020603050405020304" pitchFamily="18" charset="0"/>
              <a:cs typeface="Times New Roman" panose="02020603050405020304" pitchFamily="18" charset="0"/>
            </a:endParaRPr>
          </a:p>
          <a:p>
            <a:endParaRPr lang="en-US" sz="2000" b="1" dirty="0">
              <a:solidFill>
                <a:srgbClr val="5C0000"/>
              </a:solidFill>
              <a:latin typeface="Times New Roman" panose="02020603050405020304" pitchFamily="18" charset="0"/>
              <a:cs typeface="Times New Roman" panose="02020603050405020304" pitchFamily="18" charset="0"/>
            </a:endParaRPr>
          </a:p>
          <a:p>
            <a:endParaRPr lang="en-US" dirty="0"/>
          </a:p>
        </p:txBody>
      </p:sp>
      <p:pic>
        <p:nvPicPr>
          <p:cNvPr id="5" name="Google Shape;65;p13">
            <a:extLst>
              <a:ext uri="{FF2B5EF4-FFF2-40B4-BE49-F238E27FC236}">
                <a16:creationId xmlns:a16="http://schemas.microsoft.com/office/drawing/2014/main" id="{850A0FCB-0574-2BD3-3969-372CEDAE5B48}"/>
              </a:ext>
            </a:extLst>
          </p:cNvPr>
          <p:cNvPicPr preferRelativeResize="0"/>
          <p:nvPr/>
        </p:nvPicPr>
        <p:blipFill>
          <a:blip r:embed="rId2">
            <a:alphaModFix/>
          </a:blip>
          <a:stretch>
            <a:fillRect/>
          </a:stretch>
        </p:blipFill>
        <p:spPr>
          <a:xfrm>
            <a:off x="2898782" y="4575754"/>
            <a:ext cx="3834449" cy="2174062"/>
          </a:xfrm>
          <a:prstGeom prst="rect">
            <a:avLst/>
          </a:prstGeom>
          <a:noFill/>
          <a:ln>
            <a:noFill/>
          </a:ln>
        </p:spPr>
      </p:pic>
    </p:spTree>
    <p:extLst>
      <p:ext uri="{BB962C8B-B14F-4D97-AF65-F5344CB8AC3E}">
        <p14:creationId xmlns:p14="http://schemas.microsoft.com/office/powerpoint/2010/main" val="3196152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Defect Generation for Training</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10</a:t>
            </a:fld>
            <a:endParaRPr lang="en-US"/>
          </a:p>
        </p:txBody>
      </p:sp>
      <p:sp>
        <p:nvSpPr>
          <p:cNvPr id="3" name="TextBox 53">
            <a:extLst>
              <a:ext uri="{FF2B5EF4-FFF2-40B4-BE49-F238E27FC236}">
                <a16:creationId xmlns:a16="http://schemas.microsoft.com/office/drawing/2014/main" id="{11D1149A-D8B0-C14C-7EF0-88CD8AF03409}"/>
              </a:ext>
            </a:extLst>
          </p:cNvPr>
          <p:cNvSpPr txBox="1"/>
          <p:nvPr/>
        </p:nvSpPr>
        <p:spPr>
          <a:xfrm>
            <a:off x="151503" y="1421890"/>
            <a:ext cx="11581787"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600">
                <a:latin typeface="Arial" panose="020B0604020202020204" pitchFamily="34" charset="0"/>
                <a:cs typeface="Arial" panose="020B0604020202020204" pitchFamily="34" charset="0"/>
              </a:rPr>
              <a:t>The geometry used to test these errors was a set of two cylindrical pillars with a rectangular tower in the middle.</a:t>
            </a:r>
          </a:p>
        </p:txBody>
      </p:sp>
      <p:sp>
        <p:nvSpPr>
          <p:cNvPr id="5" name="TextBox 57">
            <a:extLst>
              <a:ext uri="{FF2B5EF4-FFF2-40B4-BE49-F238E27FC236}">
                <a16:creationId xmlns:a16="http://schemas.microsoft.com/office/drawing/2014/main" id="{5662F70F-4804-58EA-CE62-94BE265A35B2}"/>
              </a:ext>
            </a:extLst>
          </p:cNvPr>
          <p:cNvSpPr txBox="1"/>
          <p:nvPr/>
        </p:nvSpPr>
        <p:spPr>
          <a:xfrm>
            <a:off x="151503" y="1791222"/>
            <a:ext cx="11200204" cy="163121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algn="just">
              <a:spcBef>
                <a:spcPts val="0"/>
              </a:spcBef>
              <a:spcAft>
                <a:spcPts val="800"/>
              </a:spcAft>
            </a:pPr>
            <a:r>
              <a:rPr lang="en-US" sz="1600" kern="100">
                <a:effectLst/>
                <a:latin typeface="Arial" panose="020B0604020202020204" pitchFamily="34" charset="0"/>
                <a:ea typeface="Aptos" panose="020B0004020202020204" pitchFamily="34" charset="0"/>
                <a:cs typeface="Arial" panose="020B0604020202020204" pitchFamily="34" charset="0"/>
              </a:rPr>
              <a:t> </a:t>
            </a:r>
          </a:p>
          <a:p>
            <a:pPr marL="285750" marR="0" indent="-285750" algn="just">
              <a:spcBef>
                <a:spcPts val="0"/>
              </a:spcBef>
              <a:spcAft>
                <a:spcPts val="800"/>
              </a:spcAft>
              <a:buFont typeface="Arial" panose="020B0604020202020204" pitchFamily="34" charset="0"/>
              <a:buChar char="•"/>
            </a:pPr>
            <a:r>
              <a:rPr lang="en-US" sz="1600" kern="100">
                <a:effectLst/>
                <a:latin typeface="Arial" panose="020B0604020202020204" pitchFamily="34" charset="0"/>
                <a:ea typeface="Aptos" panose="020B0004020202020204" pitchFamily="34" charset="0"/>
                <a:cs typeface="Arial" panose="020B0604020202020204" pitchFamily="34" charset="0"/>
              </a:rPr>
              <a:t>To simulate under-extrusion, the g-code was modified to reduce the extrusion rate. </a:t>
            </a:r>
          </a:p>
          <a:p>
            <a:pPr marL="285750" marR="0" indent="-285750" algn="just">
              <a:spcBef>
                <a:spcPts val="0"/>
              </a:spcBef>
              <a:spcAft>
                <a:spcPts val="800"/>
              </a:spcAft>
              <a:buFont typeface="Arial" panose="020B0604020202020204" pitchFamily="34" charset="0"/>
              <a:buChar char="•"/>
            </a:pPr>
            <a:r>
              <a:rPr lang="en-US" sz="1600" kern="100">
                <a:effectLst/>
                <a:latin typeface="Arial" panose="020B0604020202020204" pitchFamily="34" charset="0"/>
                <a:ea typeface="Aptos" panose="020B0004020202020204" pitchFamily="34" charset="0"/>
                <a:cs typeface="Arial" panose="020B0604020202020204" pitchFamily="34" charset="0"/>
              </a:rPr>
              <a:t>Stringing errors were induced by increasing the printing temperature and disabling retraction in Cura. </a:t>
            </a:r>
          </a:p>
          <a:p>
            <a:pPr marL="285750" marR="0" indent="-285750" algn="just">
              <a:spcBef>
                <a:spcPts val="0"/>
              </a:spcBef>
              <a:spcAft>
                <a:spcPts val="800"/>
              </a:spcAft>
              <a:buFont typeface="Arial" panose="020B0604020202020204" pitchFamily="34" charset="0"/>
              <a:buChar char="•"/>
            </a:pPr>
            <a:r>
              <a:rPr lang="en-US" sz="1600" kern="100">
                <a:effectLst/>
                <a:latin typeface="Arial" panose="020B0604020202020204" pitchFamily="34" charset="0"/>
                <a:ea typeface="Aptos" panose="020B0004020202020204" pitchFamily="34" charset="0"/>
                <a:cs typeface="Arial" panose="020B0604020202020204" pitchFamily="34" charset="0"/>
              </a:rPr>
              <a:t>Spaghettification errors were generated by instructing the printer to create layers in midair, causing the extruded plastic to lack support and form long curls across the print bed. </a:t>
            </a:r>
          </a:p>
        </p:txBody>
      </p:sp>
      <p:sp>
        <p:nvSpPr>
          <p:cNvPr id="6" name="Google Shape;62;p1">
            <a:extLst>
              <a:ext uri="{FF2B5EF4-FFF2-40B4-BE49-F238E27FC236}">
                <a16:creationId xmlns:a16="http://schemas.microsoft.com/office/drawing/2014/main" id="{B83D7CCA-3FBB-C84C-2692-BFD3B84644AB}"/>
              </a:ext>
            </a:extLst>
          </p:cNvPr>
          <p:cNvSpPr/>
          <p:nvPr/>
        </p:nvSpPr>
        <p:spPr>
          <a:xfrm>
            <a:off x="1739874" y="3680418"/>
            <a:ext cx="8712252" cy="2421519"/>
          </a:xfrm>
          <a:prstGeom prst="roundRect">
            <a:avLst>
              <a:gd name="adj" fmla="val 16667"/>
            </a:avLst>
          </a:prstGeom>
          <a:solidFill>
            <a:srgbClr val="FEC44B"/>
          </a:solidFill>
          <a:ln w="9525" cap="flat" cmpd="sng">
            <a:solidFill>
              <a:srgbClr val="FEC44B"/>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 name="Picture 9">
            <a:extLst>
              <a:ext uri="{FF2B5EF4-FFF2-40B4-BE49-F238E27FC236}">
                <a16:creationId xmlns:a16="http://schemas.microsoft.com/office/drawing/2014/main" id="{73E5A18B-029E-54F9-9091-CA6F01ABC14E}"/>
              </a:ext>
            </a:extLst>
          </p:cNvPr>
          <p:cNvPicPr>
            <a:picLocks noChangeAspect="1"/>
          </p:cNvPicPr>
          <p:nvPr/>
        </p:nvPicPr>
        <p:blipFill>
          <a:blip r:embed="rId2"/>
          <a:stretch>
            <a:fillRect/>
          </a:stretch>
        </p:blipFill>
        <p:spPr>
          <a:xfrm>
            <a:off x="1930779" y="3896061"/>
            <a:ext cx="8313453" cy="17270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Google Shape;76;p1">
            <a:extLst>
              <a:ext uri="{FF2B5EF4-FFF2-40B4-BE49-F238E27FC236}">
                <a16:creationId xmlns:a16="http://schemas.microsoft.com/office/drawing/2014/main" id="{52C80ED4-C982-BC2D-C336-84E56A50F80D}"/>
              </a:ext>
            </a:extLst>
          </p:cNvPr>
          <p:cNvSpPr txBox="1"/>
          <p:nvPr/>
        </p:nvSpPr>
        <p:spPr>
          <a:xfrm>
            <a:off x="2535393" y="5680047"/>
            <a:ext cx="6628488" cy="430857"/>
          </a:xfrm>
          <a:prstGeom prst="rect">
            <a:avLst/>
          </a:prstGeom>
          <a:noFill/>
          <a:ln>
            <a:noFill/>
          </a:ln>
        </p:spPr>
        <p:txBody>
          <a:bodyPr spcFirstLastPara="1" wrap="square" lIns="91425" tIns="91425" rIns="91425" bIns="91425" anchor="t"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2800"/>
              <a:buFont typeface="Arial"/>
              <a:buNone/>
            </a:pPr>
            <a:r>
              <a:rPr lang="en-US" sz="1600" b="1">
                <a:solidFill>
                  <a:srgbClr val="783F04"/>
                </a:solidFill>
                <a:latin typeface="Arvo"/>
                <a:ea typeface="Arvo"/>
                <a:cs typeface="Arvo"/>
                <a:sym typeface="Arvo"/>
              </a:rPr>
              <a:t>Proposed geometry</a:t>
            </a:r>
            <a:endParaRPr sz="1600" b="1" i="0" u="none" strike="noStrike" cap="none">
              <a:solidFill>
                <a:srgbClr val="783F04"/>
              </a:solidFill>
              <a:latin typeface="Arvo"/>
              <a:ea typeface="Arvo"/>
              <a:cs typeface="Arvo"/>
              <a:sym typeface="Arvo"/>
            </a:endParaRPr>
          </a:p>
        </p:txBody>
      </p:sp>
    </p:spTree>
    <p:extLst>
      <p:ext uri="{BB962C8B-B14F-4D97-AF65-F5344CB8AC3E}">
        <p14:creationId xmlns:p14="http://schemas.microsoft.com/office/powerpoint/2010/main" val="1814348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Defect Generation for Training</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11</a:t>
            </a:fld>
            <a:endParaRPr lang="en-US"/>
          </a:p>
        </p:txBody>
      </p:sp>
      <p:graphicFrame>
        <p:nvGraphicFramePr>
          <p:cNvPr id="7" name="Table 6">
            <a:extLst>
              <a:ext uri="{FF2B5EF4-FFF2-40B4-BE49-F238E27FC236}">
                <a16:creationId xmlns:a16="http://schemas.microsoft.com/office/drawing/2014/main" id="{E4926EF3-0535-9035-3527-7DDFD4BEF00C}"/>
              </a:ext>
            </a:extLst>
          </p:cNvPr>
          <p:cNvGraphicFramePr>
            <a:graphicFrameLocks noGrp="1"/>
          </p:cNvGraphicFramePr>
          <p:nvPr>
            <p:extLst>
              <p:ext uri="{D42A27DB-BD31-4B8C-83A1-F6EECF244321}">
                <p14:modId xmlns:p14="http://schemas.microsoft.com/office/powerpoint/2010/main" val="701614112"/>
              </p:ext>
            </p:extLst>
          </p:nvPr>
        </p:nvGraphicFramePr>
        <p:xfrm>
          <a:off x="1735011" y="1623888"/>
          <a:ext cx="2628900" cy="3276600"/>
        </p:xfrm>
        <a:graphic>
          <a:graphicData uri="http://schemas.openxmlformats.org/drawingml/2006/table">
            <a:tbl>
              <a:tblPr/>
              <a:tblGrid>
                <a:gridCol w="1866900">
                  <a:extLst>
                    <a:ext uri="{9D8B030D-6E8A-4147-A177-3AD203B41FA5}">
                      <a16:colId xmlns:a16="http://schemas.microsoft.com/office/drawing/2014/main" val="4034963726"/>
                    </a:ext>
                  </a:extLst>
                </a:gridCol>
                <a:gridCol w="762000">
                  <a:extLst>
                    <a:ext uri="{9D8B030D-6E8A-4147-A177-3AD203B41FA5}">
                      <a16:colId xmlns:a16="http://schemas.microsoft.com/office/drawing/2014/main" val="39438666"/>
                    </a:ext>
                  </a:extLst>
                </a:gridCol>
              </a:tblGrid>
              <a:tr h="180975">
                <a:tc>
                  <a:txBody>
                    <a:bodyPr/>
                    <a:lstStyle/>
                    <a:p>
                      <a:pPr algn="l" fontAlgn="base"/>
                      <a:r>
                        <a:rPr lang="en-US" sz="1100" b="1" i="0" u="none" strike="noStrike">
                          <a:solidFill>
                            <a:srgbClr val="FFFFFF"/>
                          </a:solidFill>
                          <a:effectLst/>
                          <a:latin typeface="Arial" panose="020B0604020202020204" pitchFamily="34" charset="0"/>
                        </a:rPr>
                        <a:t>Property</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7A7A7A"/>
                    </a:solidFill>
                  </a:tcPr>
                </a:tc>
                <a:tc>
                  <a:txBody>
                    <a:bodyPr/>
                    <a:lstStyle/>
                    <a:p>
                      <a:pPr algn="l" fontAlgn="base"/>
                      <a:r>
                        <a:rPr lang="en-US" sz="1100" b="1" i="0" u="none" strike="noStrike">
                          <a:solidFill>
                            <a:srgbClr val="FFFFFF"/>
                          </a:solidFill>
                          <a:effectLst/>
                          <a:latin typeface="Arial" panose="020B0604020202020204" pitchFamily="34" charset="0"/>
                        </a:rPr>
                        <a:t>Value</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7A7A7A"/>
                    </a:solidFill>
                  </a:tcPr>
                </a:tc>
                <a:extLst>
                  <a:ext uri="{0D108BD9-81ED-4DB2-BD59-A6C34878D82A}">
                    <a16:rowId xmlns:a16="http://schemas.microsoft.com/office/drawing/2014/main" val="561934354"/>
                  </a:ext>
                </a:extLst>
              </a:tr>
              <a:tr h="180975">
                <a:tc>
                  <a:txBody>
                    <a:bodyPr/>
                    <a:lstStyle/>
                    <a:p>
                      <a:pPr algn="l" fontAlgn="base"/>
                      <a:r>
                        <a:rPr lang="en-US" sz="1100" b="0" i="0" u="none" strike="noStrike">
                          <a:solidFill>
                            <a:srgbClr val="000000"/>
                          </a:solidFill>
                          <a:effectLst/>
                          <a:latin typeface="Arial" panose="020B0604020202020204" pitchFamily="34" charset="0"/>
                        </a:rPr>
                        <a:t>Layer Height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a:solidFill>
                            <a:srgbClr val="000000"/>
                          </a:solidFill>
                          <a:effectLst/>
                          <a:latin typeface="Arial" panose="020B0604020202020204" pitchFamily="34" charset="0"/>
                        </a:rPr>
                        <a:t>0.2mm</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4096688499"/>
                  </a:ext>
                </a:extLst>
              </a:tr>
              <a:tr h="180975">
                <a:tc>
                  <a:txBody>
                    <a:bodyPr/>
                    <a:lstStyle/>
                    <a:p>
                      <a:pPr algn="l" fontAlgn="base"/>
                      <a:r>
                        <a:rPr lang="en-US" sz="1100" b="0" i="0" u="none" strike="noStrike">
                          <a:solidFill>
                            <a:srgbClr val="000000"/>
                          </a:solidFill>
                          <a:effectLst/>
                          <a:latin typeface="Arial" panose="020B0604020202020204" pitchFamily="34" charset="0"/>
                        </a:rPr>
                        <a:t>Wall Count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tc>
                  <a:txBody>
                    <a:bodyPr/>
                    <a:lstStyle/>
                    <a:p>
                      <a:pPr algn="l" fontAlgn="base"/>
                      <a:r>
                        <a:rPr lang="en-US" sz="1100" b="0" i="0" u="none" strike="noStrike">
                          <a:solidFill>
                            <a:srgbClr val="000000"/>
                          </a:solidFill>
                          <a:effectLst/>
                          <a:latin typeface="Arial" panose="020B0604020202020204" pitchFamily="34" charset="0"/>
                        </a:rPr>
                        <a:t>2</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extLst>
                  <a:ext uri="{0D108BD9-81ED-4DB2-BD59-A6C34878D82A}">
                    <a16:rowId xmlns:a16="http://schemas.microsoft.com/office/drawing/2014/main" val="496286755"/>
                  </a:ext>
                </a:extLst>
              </a:tr>
              <a:tr h="180975">
                <a:tc>
                  <a:txBody>
                    <a:bodyPr/>
                    <a:lstStyle/>
                    <a:p>
                      <a:pPr algn="l" fontAlgn="base"/>
                      <a:r>
                        <a:rPr lang="en-US" sz="1100" b="0" i="0" u="none" strike="noStrike">
                          <a:solidFill>
                            <a:srgbClr val="000000"/>
                          </a:solidFill>
                          <a:effectLst/>
                          <a:latin typeface="Arial" panose="020B0604020202020204" pitchFamily="34" charset="0"/>
                        </a:rPr>
                        <a:t>Top &amp; Bottom Layers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a:solidFill>
                            <a:srgbClr val="000000"/>
                          </a:solidFill>
                          <a:effectLst/>
                          <a:latin typeface="Arial" panose="020B0604020202020204" pitchFamily="34" charset="0"/>
                        </a:rPr>
                        <a:t>4</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3894878571"/>
                  </a:ext>
                </a:extLst>
              </a:tr>
              <a:tr h="180975">
                <a:tc>
                  <a:txBody>
                    <a:bodyPr/>
                    <a:lstStyle/>
                    <a:p>
                      <a:pPr algn="l" fontAlgn="base"/>
                      <a:r>
                        <a:rPr lang="en-US" sz="1100" b="0" i="0" u="none" strike="noStrike">
                          <a:solidFill>
                            <a:srgbClr val="000000"/>
                          </a:solidFill>
                          <a:effectLst/>
                          <a:latin typeface="Arial" panose="020B0604020202020204" pitchFamily="34" charset="0"/>
                        </a:rPr>
                        <a:t>Infill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tc>
                  <a:txBody>
                    <a:bodyPr/>
                    <a:lstStyle/>
                    <a:p>
                      <a:pPr algn="l" fontAlgn="base"/>
                      <a:r>
                        <a:rPr lang="en-US" sz="1100" b="0" i="0" u="none" strike="noStrike">
                          <a:solidFill>
                            <a:srgbClr val="000000"/>
                          </a:solidFill>
                          <a:effectLst/>
                          <a:latin typeface="Arial" panose="020B0604020202020204" pitchFamily="34" charset="0"/>
                        </a:rPr>
                        <a:t>%10</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extLst>
                  <a:ext uri="{0D108BD9-81ED-4DB2-BD59-A6C34878D82A}">
                    <a16:rowId xmlns:a16="http://schemas.microsoft.com/office/drawing/2014/main" val="3232120487"/>
                  </a:ext>
                </a:extLst>
              </a:tr>
              <a:tr h="180975">
                <a:tc>
                  <a:txBody>
                    <a:bodyPr/>
                    <a:lstStyle/>
                    <a:p>
                      <a:pPr algn="l" fontAlgn="base"/>
                      <a:r>
                        <a:rPr lang="en-US" sz="1100" b="0" i="0" u="none" strike="noStrike">
                          <a:solidFill>
                            <a:srgbClr val="000000"/>
                          </a:solidFill>
                          <a:effectLst/>
                          <a:latin typeface="Arial" panose="020B0604020202020204" pitchFamily="34" charset="0"/>
                        </a:rPr>
                        <a:t>Infill Pattern</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a:solidFill>
                            <a:srgbClr val="000000"/>
                          </a:solidFill>
                          <a:effectLst/>
                          <a:latin typeface="Arial" panose="020B0604020202020204" pitchFamily="34" charset="0"/>
                        </a:rPr>
                        <a:t>Cubic</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3105772473"/>
                  </a:ext>
                </a:extLst>
              </a:tr>
              <a:tr h="180975">
                <a:tc>
                  <a:txBody>
                    <a:bodyPr/>
                    <a:lstStyle/>
                    <a:p>
                      <a:pPr algn="l" fontAlgn="base"/>
                      <a:r>
                        <a:rPr lang="en-US" sz="1100" b="0" i="0" u="none" strike="noStrike">
                          <a:solidFill>
                            <a:srgbClr val="000000"/>
                          </a:solidFill>
                          <a:effectLst/>
                          <a:latin typeface="Arial" panose="020B0604020202020204" pitchFamily="34" charset="0"/>
                        </a:rPr>
                        <a:t>Nozzle Temperature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tc>
                  <a:txBody>
                    <a:bodyPr/>
                    <a:lstStyle/>
                    <a:p>
                      <a:pPr algn="l" fontAlgn="base"/>
                      <a:r>
                        <a:rPr lang="en-US" sz="1100" b="0" i="0" u="none" strike="noStrike">
                          <a:solidFill>
                            <a:srgbClr val="000000"/>
                          </a:solidFill>
                          <a:effectLst/>
                          <a:latin typeface="Arial" panose="020B0604020202020204" pitchFamily="34" charset="0"/>
                        </a:rPr>
                        <a:t>200.0 °C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extLst>
                  <a:ext uri="{0D108BD9-81ED-4DB2-BD59-A6C34878D82A}">
                    <a16:rowId xmlns:a16="http://schemas.microsoft.com/office/drawing/2014/main" val="3800603453"/>
                  </a:ext>
                </a:extLst>
              </a:tr>
              <a:tr h="180975">
                <a:tc>
                  <a:txBody>
                    <a:bodyPr/>
                    <a:lstStyle/>
                    <a:p>
                      <a:pPr algn="l" fontAlgn="base"/>
                      <a:r>
                        <a:rPr lang="en-US" sz="1100" b="0" i="0" u="none" strike="noStrike">
                          <a:solidFill>
                            <a:srgbClr val="000000"/>
                          </a:solidFill>
                          <a:effectLst/>
                          <a:latin typeface="Arial" panose="020B0604020202020204" pitchFamily="34" charset="0"/>
                        </a:rPr>
                        <a:t>Build Plate Temperature</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a:solidFill>
                            <a:srgbClr val="000000"/>
                          </a:solidFill>
                          <a:effectLst/>
                          <a:latin typeface="Arial" panose="020B0604020202020204" pitchFamily="34" charset="0"/>
                        </a:rPr>
                        <a:t>60.0 °C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3326108754"/>
                  </a:ext>
                </a:extLst>
              </a:tr>
              <a:tr h="180975">
                <a:tc>
                  <a:txBody>
                    <a:bodyPr/>
                    <a:lstStyle/>
                    <a:p>
                      <a:pPr algn="l" fontAlgn="base"/>
                      <a:r>
                        <a:rPr lang="en-US" sz="1100" b="0" i="0" u="none" strike="noStrike">
                          <a:solidFill>
                            <a:srgbClr val="000000"/>
                          </a:solidFill>
                          <a:effectLst/>
                          <a:latin typeface="Arial" panose="020B0604020202020204" pitchFamily="34" charset="0"/>
                        </a:rPr>
                        <a:t>Flow</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tc>
                  <a:txBody>
                    <a:bodyPr/>
                    <a:lstStyle/>
                    <a:p>
                      <a:pPr algn="l" fontAlgn="base"/>
                      <a:r>
                        <a:rPr lang="en-US" sz="1100" b="0" i="0" u="none" strike="noStrike">
                          <a:solidFill>
                            <a:srgbClr val="000000"/>
                          </a:solidFill>
                          <a:effectLst/>
                          <a:latin typeface="Arial" panose="020B0604020202020204" pitchFamily="34" charset="0"/>
                        </a:rPr>
                        <a:t>100%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extLst>
                  <a:ext uri="{0D108BD9-81ED-4DB2-BD59-A6C34878D82A}">
                    <a16:rowId xmlns:a16="http://schemas.microsoft.com/office/drawing/2014/main" val="1333707429"/>
                  </a:ext>
                </a:extLst>
              </a:tr>
              <a:tr h="180975">
                <a:tc>
                  <a:txBody>
                    <a:bodyPr/>
                    <a:lstStyle/>
                    <a:p>
                      <a:pPr algn="l" fontAlgn="base"/>
                      <a:r>
                        <a:rPr lang="en-US" sz="1100" b="0" i="0" u="none" strike="noStrike">
                          <a:solidFill>
                            <a:srgbClr val="000000"/>
                          </a:solidFill>
                          <a:effectLst/>
                          <a:latin typeface="Arial" panose="020B0604020202020204" pitchFamily="34" charset="0"/>
                        </a:rPr>
                        <a:t>Speed</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a:solidFill>
                            <a:srgbClr val="000000"/>
                          </a:solidFill>
                          <a:effectLst/>
                          <a:latin typeface="Arial" panose="020B0604020202020204" pitchFamily="34" charset="0"/>
                        </a:rPr>
                        <a:t>50 mm/s</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2016530127"/>
                  </a:ext>
                </a:extLst>
              </a:tr>
              <a:tr h="180975">
                <a:tc>
                  <a:txBody>
                    <a:bodyPr/>
                    <a:lstStyle/>
                    <a:p>
                      <a:pPr algn="l" fontAlgn="base"/>
                      <a:r>
                        <a:rPr lang="en-US" sz="1100" b="0" i="0" u="none" strike="noStrike">
                          <a:solidFill>
                            <a:srgbClr val="000000"/>
                          </a:solidFill>
                          <a:effectLst/>
                          <a:latin typeface="Arial" panose="020B0604020202020204" pitchFamily="34" charset="0"/>
                        </a:rPr>
                        <a:t>Build Plate Adhesion Type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tc>
                  <a:txBody>
                    <a:bodyPr/>
                    <a:lstStyle/>
                    <a:p>
                      <a:pPr algn="l" fontAlgn="base"/>
                      <a:r>
                        <a:rPr lang="en-US" sz="1100" b="0" i="0" u="none" strike="noStrike">
                          <a:solidFill>
                            <a:srgbClr val="000000"/>
                          </a:solidFill>
                          <a:effectLst/>
                          <a:latin typeface="Arial" panose="020B0604020202020204" pitchFamily="34" charset="0"/>
                        </a:rPr>
                        <a:t>Skirt </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ECECEC"/>
                    </a:solidFill>
                  </a:tcPr>
                </a:tc>
                <a:extLst>
                  <a:ext uri="{0D108BD9-81ED-4DB2-BD59-A6C34878D82A}">
                    <a16:rowId xmlns:a16="http://schemas.microsoft.com/office/drawing/2014/main" val="3645999044"/>
                  </a:ext>
                </a:extLst>
              </a:tr>
              <a:tr h="180975">
                <a:tc>
                  <a:txBody>
                    <a:bodyPr/>
                    <a:lstStyle/>
                    <a:p>
                      <a:pPr algn="l" fontAlgn="base"/>
                      <a:r>
                        <a:rPr lang="en-US" sz="1100" b="0" i="0" u="none" strike="noStrike">
                          <a:solidFill>
                            <a:srgbClr val="000000"/>
                          </a:solidFill>
                          <a:effectLst/>
                          <a:latin typeface="Arial" panose="020B0604020202020204" pitchFamily="34" charset="0"/>
                        </a:rPr>
                        <a:t>Skirt Line Count</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tc>
                  <a:txBody>
                    <a:bodyPr/>
                    <a:lstStyle/>
                    <a:p>
                      <a:pPr algn="l" fontAlgn="base"/>
                      <a:r>
                        <a:rPr lang="en-US" sz="1100" b="0" i="0" u="none" strike="noStrike">
                          <a:solidFill>
                            <a:srgbClr val="000000"/>
                          </a:solidFill>
                          <a:effectLst/>
                          <a:latin typeface="Arial" panose="020B0604020202020204" pitchFamily="34" charset="0"/>
                        </a:rPr>
                        <a:t>3</a:t>
                      </a:r>
                      <a:r>
                        <a:rPr lang="en-US" sz="1100" b="0" i="0">
                          <a:solidFill>
                            <a:srgbClr val="000000"/>
                          </a:solidFill>
                          <a:effectLst/>
                          <a:latin typeface="Arial" panose="020B0604020202020204" pitchFamily="34" charset="0"/>
                        </a:rPr>
                        <a:t>​</a:t>
                      </a:r>
                      <a:endParaRPr lang="en-US" b="0" i="0">
                        <a:solidFill>
                          <a:srgbClr val="000000"/>
                        </a:solidFill>
                        <a:effectLst/>
                      </a:endParaRPr>
                    </a:p>
                  </a:txBody>
                  <a:tcPr>
                    <a:lnL w="14716" cap="flat" cmpd="sng" algn="ctr">
                      <a:solidFill>
                        <a:srgbClr val="FFFFFF"/>
                      </a:solidFill>
                      <a:prstDash val="solid"/>
                      <a:round/>
                      <a:headEnd type="none" w="med" len="med"/>
                      <a:tailEnd type="none" w="med" len="med"/>
                    </a:lnL>
                    <a:lnR w="14716" cap="flat" cmpd="sng" algn="ctr">
                      <a:solidFill>
                        <a:srgbClr val="FFFFFF"/>
                      </a:solidFill>
                      <a:prstDash val="solid"/>
                      <a:round/>
                      <a:headEnd type="none" w="med" len="med"/>
                      <a:tailEnd type="none" w="med" len="med"/>
                    </a:lnR>
                    <a:lnT w="14716" cap="flat" cmpd="sng" algn="ctr">
                      <a:solidFill>
                        <a:srgbClr val="FFFFFF"/>
                      </a:solidFill>
                      <a:prstDash val="solid"/>
                      <a:round/>
                      <a:headEnd type="none" w="med" len="med"/>
                      <a:tailEnd type="none" w="med" len="med"/>
                    </a:lnT>
                    <a:lnB w="14716" cap="flat" cmpd="sng" algn="ctr">
                      <a:solidFill>
                        <a:srgbClr val="FFFFFF"/>
                      </a:solidFill>
                      <a:prstDash val="solid"/>
                      <a:round/>
                      <a:headEnd type="none" w="med" len="med"/>
                      <a:tailEnd type="none" w="med" len="med"/>
                    </a:lnB>
                    <a:solidFill>
                      <a:srgbClr val="D7D7D7"/>
                    </a:solidFill>
                  </a:tcPr>
                </a:tc>
                <a:extLst>
                  <a:ext uri="{0D108BD9-81ED-4DB2-BD59-A6C34878D82A}">
                    <a16:rowId xmlns:a16="http://schemas.microsoft.com/office/drawing/2014/main" val="1867210536"/>
                  </a:ext>
                </a:extLst>
              </a:tr>
            </a:tbl>
          </a:graphicData>
        </a:graphic>
      </p:graphicFrame>
      <p:sp>
        <p:nvSpPr>
          <p:cNvPr id="8" name="Rectangle 1">
            <a:extLst>
              <a:ext uri="{FF2B5EF4-FFF2-40B4-BE49-F238E27FC236}">
                <a16:creationId xmlns:a16="http://schemas.microsoft.com/office/drawing/2014/main" id="{DA1C42A9-A959-49DE-2708-ADC72C06E1F6}"/>
              </a:ext>
            </a:extLst>
          </p:cNvPr>
          <p:cNvSpPr>
            <a:spLocks noChangeArrowheads="1"/>
          </p:cNvSpPr>
          <p:nvPr/>
        </p:nvSpPr>
        <p:spPr bwMode="auto">
          <a:xfrm>
            <a:off x="4781550" y="2363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51" name="Picture 3" descr="A group of white objects on a black surface&#10;&#10;Description automatically generated">
            <a:extLst>
              <a:ext uri="{FF2B5EF4-FFF2-40B4-BE49-F238E27FC236}">
                <a16:creationId xmlns:a16="http://schemas.microsoft.com/office/drawing/2014/main" id="{729E14B3-CEDC-C435-E942-8038541A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4376" y="1477351"/>
            <a:ext cx="5230451" cy="44098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45B366-F6D1-0C1C-5CEC-15B103EC2CFD}"/>
              </a:ext>
            </a:extLst>
          </p:cNvPr>
          <p:cNvSpPr txBox="1"/>
          <p:nvPr/>
        </p:nvSpPr>
        <p:spPr>
          <a:xfrm>
            <a:off x="463660" y="5096561"/>
            <a:ext cx="5325391" cy="955485"/>
          </a:xfrm>
          <a:prstGeom prst="rect">
            <a:avLst/>
          </a:prstGeom>
          <a:noFill/>
        </p:spPr>
        <p:txBody>
          <a:bodyPr wrap="square" lIns="91440" tIns="45720" rIns="91440" bIns="45720" rtlCol="0" anchor="t">
            <a:spAutoFit/>
          </a:bodyPr>
          <a:lstStyle/>
          <a:p>
            <a:pPr algn="just"/>
            <a:r>
              <a:rPr lang="en-US" sz="1800" kern="100">
                <a:effectLst/>
                <a:latin typeface="Arial" panose="020B0604020202020204" pitchFamily="34" charset="0"/>
                <a:ea typeface="Aptos" panose="020B0004020202020204" pitchFamily="34" charset="0"/>
                <a:cs typeface="Arial" panose="020B0604020202020204" pitchFamily="34" charset="0"/>
              </a:rPr>
              <a:t>The object was sliced in Cura using default settings, representing a standard configuration for many 3D printers</a:t>
            </a:r>
            <a:endParaRPr lang="en-US"/>
          </a:p>
        </p:txBody>
      </p:sp>
    </p:spTree>
    <p:extLst>
      <p:ext uri="{BB962C8B-B14F-4D97-AF65-F5344CB8AC3E}">
        <p14:creationId xmlns:p14="http://schemas.microsoft.com/office/powerpoint/2010/main" val="1094084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1: Computer Vision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12</a:t>
            </a:fld>
            <a:endParaRPr lang="en-US"/>
          </a:p>
        </p:txBody>
      </p:sp>
      <p:pic>
        <p:nvPicPr>
          <p:cNvPr id="7" name="Google Shape;91;p1">
            <a:extLst>
              <a:ext uri="{FF2B5EF4-FFF2-40B4-BE49-F238E27FC236}">
                <a16:creationId xmlns:a16="http://schemas.microsoft.com/office/drawing/2014/main" id="{03A89095-2872-C28C-22A9-6454A488E16B}"/>
              </a:ext>
            </a:extLst>
          </p:cNvPr>
          <p:cNvPicPr preferRelativeResize="0"/>
          <p:nvPr/>
        </p:nvPicPr>
        <p:blipFill rotWithShape="1">
          <a:blip r:embed="rId2">
            <a:alphaModFix/>
          </a:blip>
          <a:srcRect l="5605" r="24233" b="24408"/>
          <a:stretch/>
        </p:blipFill>
        <p:spPr>
          <a:xfrm>
            <a:off x="539243" y="3696097"/>
            <a:ext cx="3711554" cy="2320987"/>
          </a:xfrm>
          <a:prstGeom prst="roundRect">
            <a:avLst>
              <a:gd name="adj" fmla="val 16667"/>
            </a:avLst>
          </a:prstGeom>
          <a:noFill/>
          <a:ln>
            <a:noFill/>
          </a:ln>
        </p:spPr>
      </p:pic>
      <p:sp>
        <p:nvSpPr>
          <p:cNvPr id="8" name="Google Shape;62;p1">
            <a:extLst>
              <a:ext uri="{FF2B5EF4-FFF2-40B4-BE49-F238E27FC236}">
                <a16:creationId xmlns:a16="http://schemas.microsoft.com/office/drawing/2014/main" id="{E4058EEB-FFCE-F70E-BC06-54940A026603}"/>
              </a:ext>
            </a:extLst>
          </p:cNvPr>
          <p:cNvSpPr/>
          <p:nvPr/>
        </p:nvSpPr>
        <p:spPr>
          <a:xfrm>
            <a:off x="5253135" y="3696097"/>
            <a:ext cx="6671387" cy="2352751"/>
          </a:xfrm>
          <a:prstGeom prst="roundRect">
            <a:avLst>
              <a:gd name="adj" fmla="val 16667"/>
            </a:avLst>
          </a:prstGeom>
          <a:solidFill>
            <a:srgbClr val="FEC44B"/>
          </a:solidFill>
          <a:ln w="9525" cap="flat" cmpd="sng">
            <a:solidFill>
              <a:srgbClr val="FEC44B"/>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Google Shape;84;p1">
            <a:extLst>
              <a:ext uri="{FF2B5EF4-FFF2-40B4-BE49-F238E27FC236}">
                <a16:creationId xmlns:a16="http://schemas.microsoft.com/office/drawing/2014/main" id="{8B3AAE97-9A22-765A-A2EA-3DC71F0CFD86}"/>
              </a:ext>
            </a:extLst>
          </p:cNvPr>
          <p:cNvPicPr preferRelativeResize="0"/>
          <p:nvPr/>
        </p:nvPicPr>
        <p:blipFill rotWithShape="1">
          <a:blip r:embed="rId3">
            <a:alphaModFix/>
          </a:blip>
          <a:srcRect/>
          <a:stretch/>
        </p:blipFill>
        <p:spPr>
          <a:xfrm>
            <a:off x="8908292" y="4041646"/>
            <a:ext cx="2670184" cy="1541301"/>
          </a:xfrm>
          <a:prstGeom prst="roundRect">
            <a:avLst>
              <a:gd name="adj" fmla="val 16667"/>
            </a:avLst>
          </a:prstGeom>
          <a:noFill/>
          <a:ln>
            <a:noFill/>
          </a:ln>
        </p:spPr>
      </p:pic>
      <p:pic>
        <p:nvPicPr>
          <p:cNvPr id="12" name="table">
            <a:extLst>
              <a:ext uri="{FF2B5EF4-FFF2-40B4-BE49-F238E27FC236}">
                <a16:creationId xmlns:a16="http://schemas.microsoft.com/office/drawing/2014/main" id="{067EAE7A-661E-42F7-6335-0E6A49D8E96B}"/>
              </a:ext>
            </a:extLst>
          </p:cNvPr>
          <p:cNvPicPr>
            <a:picLocks noChangeAspect="1"/>
          </p:cNvPicPr>
          <p:nvPr/>
        </p:nvPicPr>
        <p:blipFill>
          <a:blip r:embed="rId4"/>
          <a:stretch>
            <a:fillRect/>
          </a:stretch>
        </p:blipFill>
        <p:spPr>
          <a:xfrm>
            <a:off x="5532239" y="4041646"/>
            <a:ext cx="3125755" cy="1541301"/>
          </a:xfrm>
          <a:prstGeom prst="rect">
            <a:avLst/>
          </a:prstGeom>
        </p:spPr>
      </p:pic>
      <p:sp>
        <p:nvSpPr>
          <p:cNvPr id="13" name="TextBox 12">
            <a:extLst>
              <a:ext uri="{FF2B5EF4-FFF2-40B4-BE49-F238E27FC236}">
                <a16:creationId xmlns:a16="http://schemas.microsoft.com/office/drawing/2014/main" id="{1497F207-269B-0CDF-AA03-5473005131FB}"/>
              </a:ext>
            </a:extLst>
          </p:cNvPr>
          <p:cNvSpPr txBox="1"/>
          <p:nvPr/>
        </p:nvSpPr>
        <p:spPr>
          <a:xfrm>
            <a:off x="843081" y="3059167"/>
            <a:ext cx="3408504" cy="369332"/>
          </a:xfrm>
          <a:prstGeom prst="rect">
            <a:avLst/>
          </a:prstGeom>
          <a:noFill/>
        </p:spPr>
        <p:txBody>
          <a:bodyPr wrap="square" lIns="91440" tIns="45720" rIns="91440" bIns="45720" rtlCol="0" anchor="t">
            <a:spAutoFit/>
          </a:bodyPr>
          <a:lstStyle/>
          <a:p>
            <a:r>
              <a:rPr lang="en-US" b="1"/>
              <a:t>Data Labeling and splitting</a:t>
            </a:r>
          </a:p>
        </p:txBody>
      </p:sp>
      <p:sp>
        <p:nvSpPr>
          <p:cNvPr id="14" name="TextBox 13">
            <a:extLst>
              <a:ext uri="{FF2B5EF4-FFF2-40B4-BE49-F238E27FC236}">
                <a16:creationId xmlns:a16="http://schemas.microsoft.com/office/drawing/2014/main" id="{1BCABD25-EE99-F224-571F-3C77600E02DB}"/>
              </a:ext>
            </a:extLst>
          </p:cNvPr>
          <p:cNvSpPr txBox="1"/>
          <p:nvPr/>
        </p:nvSpPr>
        <p:spPr>
          <a:xfrm>
            <a:off x="6721529" y="3063958"/>
            <a:ext cx="3578289" cy="369332"/>
          </a:xfrm>
          <a:prstGeom prst="rect">
            <a:avLst/>
          </a:prstGeom>
          <a:noFill/>
        </p:spPr>
        <p:txBody>
          <a:bodyPr wrap="square" lIns="91440" tIns="45720" rIns="91440" bIns="45720" rtlCol="0" anchor="t">
            <a:spAutoFit/>
          </a:bodyPr>
          <a:lstStyle/>
          <a:p>
            <a:r>
              <a:rPr lang="en-US" b="1"/>
              <a:t>Model Training and evaluation</a:t>
            </a:r>
          </a:p>
        </p:txBody>
      </p:sp>
      <p:sp>
        <p:nvSpPr>
          <p:cNvPr id="16" name="Google Shape;76;p1">
            <a:extLst>
              <a:ext uri="{FF2B5EF4-FFF2-40B4-BE49-F238E27FC236}">
                <a16:creationId xmlns:a16="http://schemas.microsoft.com/office/drawing/2014/main" id="{348D7CB0-DD14-5CB6-62D7-7E6E10ABDB45}"/>
              </a:ext>
            </a:extLst>
          </p:cNvPr>
          <p:cNvSpPr txBox="1"/>
          <p:nvPr/>
        </p:nvSpPr>
        <p:spPr>
          <a:xfrm>
            <a:off x="6348900" y="5588088"/>
            <a:ext cx="3948134" cy="430857"/>
          </a:xfrm>
          <a:prstGeom prst="rect">
            <a:avLst/>
          </a:prstGeom>
          <a:noFill/>
          <a:ln>
            <a:noFill/>
          </a:ln>
        </p:spPr>
        <p:txBody>
          <a:bodyPr spcFirstLastPara="1" wrap="square" lIns="91425" tIns="91425" rIns="91425" bIns="91425" anchor="t"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2800"/>
              <a:buFont typeface="Arial"/>
              <a:buNone/>
            </a:pPr>
            <a:r>
              <a:rPr lang="en-US" sz="1600" b="1">
                <a:solidFill>
                  <a:srgbClr val="783F04"/>
                </a:solidFill>
                <a:latin typeface="Arvo"/>
                <a:ea typeface="Arvo"/>
                <a:cs typeface="Arvo"/>
                <a:sym typeface="Arvo"/>
              </a:rPr>
              <a:t>YOLO5s results</a:t>
            </a:r>
            <a:endParaRPr sz="1600" b="1" i="0" u="none" strike="noStrike" cap="none">
              <a:solidFill>
                <a:srgbClr val="783F04"/>
              </a:solidFill>
              <a:latin typeface="Arvo"/>
              <a:ea typeface="Arvo"/>
              <a:cs typeface="Arvo"/>
              <a:sym typeface="Arvo"/>
            </a:endParaRPr>
          </a:p>
        </p:txBody>
      </p:sp>
      <p:sp>
        <p:nvSpPr>
          <p:cNvPr id="17" name="Content Placeholder 2">
            <a:extLst>
              <a:ext uri="{FF2B5EF4-FFF2-40B4-BE49-F238E27FC236}">
                <a16:creationId xmlns:a16="http://schemas.microsoft.com/office/drawing/2014/main" id="{6AAAEA2C-E222-87C5-8D9F-D80DC34617FE}"/>
              </a:ext>
            </a:extLst>
          </p:cNvPr>
          <p:cNvSpPr>
            <a:spLocks noGrp="1"/>
          </p:cNvSpPr>
          <p:nvPr/>
        </p:nvSpPr>
        <p:spPr>
          <a:xfrm>
            <a:off x="539243" y="2058630"/>
            <a:ext cx="10379236" cy="783268"/>
          </a:xfrm>
          <a:prstGeom prst="rect">
            <a:avLst/>
          </a:prstGeom>
        </p:spPr>
        <p:txBody>
          <a:bodyPr vert="horz" lIns="91440" tIns="45720" rIns="91440" bIns="45720"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buNone/>
            </a:pPr>
            <a:r>
              <a:rPr lang="en-US" sz="1800" i="0">
                <a:solidFill>
                  <a:srgbClr val="000000"/>
                </a:solidFill>
                <a:effectLst/>
                <a:highlight>
                  <a:srgbClr val="FFFFFF"/>
                </a:highlight>
                <a:latin typeface="Arial" panose="020B0604020202020204" pitchFamily="34" charset="0"/>
                <a:cs typeface="Arial" panose="020B0604020202020204" pitchFamily="34" charset="0"/>
              </a:rPr>
              <a:t>Images are captured during the printing process to detect purposely created defects by altering the G code, then the collected data is used to train an object detection model YOLOv5s</a:t>
            </a:r>
            <a:endParaRPr lang="en-US"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2105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1: Computer Vision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13</a:t>
            </a:fld>
            <a:endParaRPr lang="en-US"/>
          </a:p>
        </p:txBody>
      </p:sp>
      <p:pic>
        <p:nvPicPr>
          <p:cNvPr id="9218" name="Picture 2" descr="Roboflow: End-to-end Computer Vision ...">
            <a:extLst>
              <a:ext uri="{FF2B5EF4-FFF2-40B4-BE49-F238E27FC236}">
                <a16:creationId xmlns:a16="http://schemas.microsoft.com/office/drawing/2014/main" id="{7A8C9AD3-532B-96D7-3402-ED43E51E0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212" y="976117"/>
            <a:ext cx="4095750" cy="11144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Train Test Split Guide and Overview">
            <a:extLst>
              <a:ext uri="{FF2B5EF4-FFF2-40B4-BE49-F238E27FC236}">
                <a16:creationId xmlns:a16="http://schemas.microsoft.com/office/drawing/2014/main" id="{5F303AF6-5F30-36CE-84A7-69419A696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5992" y="2702726"/>
            <a:ext cx="4797970" cy="30599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animals in squares&#10;&#10;Description automatically generated">
            <a:extLst>
              <a:ext uri="{FF2B5EF4-FFF2-40B4-BE49-F238E27FC236}">
                <a16:creationId xmlns:a16="http://schemas.microsoft.com/office/drawing/2014/main" id="{603DE649-B50B-AB91-897E-21B9812382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712" y="4114542"/>
            <a:ext cx="6530907" cy="1959272"/>
          </a:xfrm>
          <a:prstGeom prst="rect">
            <a:avLst/>
          </a:prstGeom>
        </p:spPr>
      </p:pic>
      <p:pic>
        <p:nvPicPr>
          <p:cNvPr id="10" name="Picture 9" descr="A collage of images of a sloth&#10;&#10;Description automatically generated">
            <a:extLst>
              <a:ext uri="{FF2B5EF4-FFF2-40B4-BE49-F238E27FC236}">
                <a16:creationId xmlns:a16="http://schemas.microsoft.com/office/drawing/2014/main" id="{117D2384-5B32-4EE4-ADB0-45BF66DB8F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43" y="1923846"/>
            <a:ext cx="6687776" cy="2006333"/>
          </a:xfrm>
          <a:prstGeom prst="rect">
            <a:avLst/>
          </a:prstGeom>
        </p:spPr>
      </p:pic>
      <p:sp>
        <p:nvSpPr>
          <p:cNvPr id="11" name="TextBox 10">
            <a:extLst>
              <a:ext uri="{FF2B5EF4-FFF2-40B4-BE49-F238E27FC236}">
                <a16:creationId xmlns:a16="http://schemas.microsoft.com/office/drawing/2014/main" id="{31626F5E-722A-38CB-72DE-3C59AAE6DB0E}"/>
              </a:ext>
            </a:extLst>
          </p:cNvPr>
          <p:cNvSpPr txBox="1"/>
          <p:nvPr/>
        </p:nvSpPr>
        <p:spPr>
          <a:xfrm>
            <a:off x="247441" y="1349430"/>
            <a:ext cx="5097101" cy="369332"/>
          </a:xfrm>
          <a:prstGeom prst="rect">
            <a:avLst/>
          </a:prstGeom>
          <a:noFill/>
        </p:spPr>
        <p:txBody>
          <a:bodyPr wrap="square" lIns="91440" tIns="45720" rIns="91440" bIns="45720" rtlCol="0" anchor="t">
            <a:spAutoFit/>
          </a:bodyPr>
          <a:lstStyle/>
          <a:p>
            <a:r>
              <a:rPr lang="en-US" b="1"/>
              <a:t>Team accessible data handling tool</a:t>
            </a:r>
          </a:p>
        </p:txBody>
      </p:sp>
    </p:spTree>
    <p:extLst>
      <p:ext uri="{BB962C8B-B14F-4D97-AF65-F5344CB8AC3E}">
        <p14:creationId xmlns:p14="http://schemas.microsoft.com/office/powerpoint/2010/main" val="132491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1: Computer Vision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14</a:t>
            </a:fld>
            <a:endParaRPr lang="en-US"/>
          </a:p>
        </p:txBody>
      </p:sp>
      <p:pic>
        <p:nvPicPr>
          <p:cNvPr id="5" name="Picture 4">
            <a:extLst>
              <a:ext uri="{FF2B5EF4-FFF2-40B4-BE49-F238E27FC236}">
                <a16:creationId xmlns:a16="http://schemas.microsoft.com/office/drawing/2014/main" id="{7FB7872C-77DC-B0EB-55A4-3BEC4AC91959}"/>
              </a:ext>
            </a:extLst>
          </p:cNvPr>
          <p:cNvPicPr>
            <a:picLocks noChangeAspect="1"/>
          </p:cNvPicPr>
          <p:nvPr/>
        </p:nvPicPr>
        <p:blipFill>
          <a:blip r:embed="rId2"/>
          <a:stretch>
            <a:fillRect/>
          </a:stretch>
        </p:blipFill>
        <p:spPr>
          <a:xfrm>
            <a:off x="4728500" y="2826353"/>
            <a:ext cx="2941053" cy="2312598"/>
          </a:xfrm>
          <a:prstGeom prst="rect">
            <a:avLst/>
          </a:prstGeom>
        </p:spPr>
      </p:pic>
      <p:sp>
        <p:nvSpPr>
          <p:cNvPr id="6" name="TextBox 5">
            <a:extLst>
              <a:ext uri="{FF2B5EF4-FFF2-40B4-BE49-F238E27FC236}">
                <a16:creationId xmlns:a16="http://schemas.microsoft.com/office/drawing/2014/main" id="{31D20FE7-CC14-BB71-DDE3-6796E63FF841}"/>
              </a:ext>
            </a:extLst>
          </p:cNvPr>
          <p:cNvSpPr txBox="1"/>
          <p:nvPr/>
        </p:nvSpPr>
        <p:spPr>
          <a:xfrm>
            <a:off x="4514953" y="1665843"/>
            <a:ext cx="3160955" cy="369332"/>
          </a:xfrm>
          <a:prstGeom prst="rect">
            <a:avLst/>
          </a:prstGeom>
          <a:noFill/>
        </p:spPr>
        <p:txBody>
          <a:bodyPr wrap="square" lIns="91440" tIns="45720" rIns="91440" bIns="45720" rtlCol="0" anchor="t">
            <a:spAutoFit/>
          </a:bodyPr>
          <a:lstStyle/>
          <a:p>
            <a:r>
              <a:rPr lang="en-US" b="1">
                <a:latin typeface="DM Sans"/>
              </a:rPr>
              <a:t>Techniques: Anchor</a:t>
            </a:r>
            <a:r>
              <a:rPr lang="en-US" b="1" i="0">
                <a:effectLst/>
                <a:latin typeface="DM Sans"/>
              </a:rPr>
              <a:t> Boxes</a:t>
            </a:r>
          </a:p>
        </p:txBody>
      </p:sp>
      <p:pic>
        <p:nvPicPr>
          <p:cNvPr id="11" name="Picture 10">
            <a:extLst>
              <a:ext uri="{FF2B5EF4-FFF2-40B4-BE49-F238E27FC236}">
                <a16:creationId xmlns:a16="http://schemas.microsoft.com/office/drawing/2014/main" id="{5B0C409A-2341-5B44-BF82-F68C648E7E18}"/>
              </a:ext>
            </a:extLst>
          </p:cNvPr>
          <p:cNvPicPr>
            <a:picLocks noChangeAspect="1"/>
          </p:cNvPicPr>
          <p:nvPr/>
        </p:nvPicPr>
        <p:blipFill>
          <a:blip r:embed="rId3"/>
          <a:stretch>
            <a:fillRect/>
          </a:stretch>
        </p:blipFill>
        <p:spPr>
          <a:xfrm>
            <a:off x="737390" y="2304108"/>
            <a:ext cx="3457479" cy="1868737"/>
          </a:xfrm>
          <a:prstGeom prst="rect">
            <a:avLst/>
          </a:prstGeom>
        </p:spPr>
      </p:pic>
      <p:sp>
        <p:nvSpPr>
          <p:cNvPr id="15" name="TextBox 14">
            <a:extLst>
              <a:ext uri="{FF2B5EF4-FFF2-40B4-BE49-F238E27FC236}">
                <a16:creationId xmlns:a16="http://schemas.microsoft.com/office/drawing/2014/main" id="{25396C3C-F7C9-E026-E130-492F643566FF}"/>
              </a:ext>
            </a:extLst>
          </p:cNvPr>
          <p:cNvSpPr txBox="1"/>
          <p:nvPr/>
        </p:nvSpPr>
        <p:spPr>
          <a:xfrm>
            <a:off x="8413920" y="1666792"/>
            <a:ext cx="3180492" cy="369332"/>
          </a:xfrm>
          <a:prstGeom prst="rect">
            <a:avLst/>
          </a:prstGeom>
          <a:noFill/>
        </p:spPr>
        <p:txBody>
          <a:bodyPr wrap="square" lIns="91440" tIns="45720" rIns="91440" bIns="45720" rtlCol="0" anchor="t">
            <a:spAutoFit/>
          </a:bodyPr>
          <a:lstStyle/>
          <a:p>
            <a:r>
              <a:rPr lang="en-US" b="1">
                <a:latin typeface="DM Sans"/>
              </a:rPr>
              <a:t>Results: Object</a:t>
            </a:r>
            <a:r>
              <a:rPr lang="en-US" b="1" i="0">
                <a:effectLst/>
                <a:latin typeface="DM Sans"/>
              </a:rPr>
              <a:t> detection</a:t>
            </a:r>
          </a:p>
        </p:txBody>
      </p:sp>
      <p:pic>
        <p:nvPicPr>
          <p:cNvPr id="7170" name="Picture 2" descr="Intersection over Union (IoU) for object detection - PyImageSearch">
            <a:extLst>
              <a:ext uri="{FF2B5EF4-FFF2-40B4-BE49-F238E27FC236}">
                <a16:creationId xmlns:a16="http://schemas.microsoft.com/office/drawing/2014/main" id="{7E0F5608-BE66-6125-33CF-85BE5FF0D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6707" y="2302250"/>
            <a:ext cx="2835682" cy="212676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ntersection over Union (IoU) for ...">
            <a:extLst>
              <a:ext uri="{FF2B5EF4-FFF2-40B4-BE49-F238E27FC236}">
                <a16:creationId xmlns:a16="http://schemas.microsoft.com/office/drawing/2014/main" id="{D71983A5-4638-09AB-C6E3-A6EDF2D99A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5322" y="4481604"/>
            <a:ext cx="2770391" cy="16859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2E059E7-9828-ED14-0132-674671903E8E}"/>
              </a:ext>
            </a:extLst>
          </p:cNvPr>
          <p:cNvSpPr txBox="1"/>
          <p:nvPr/>
        </p:nvSpPr>
        <p:spPr>
          <a:xfrm>
            <a:off x="740296" y="1661162"/>
            <a:ext cx="2809262" cy="369332"/>
          </a:xfrm>
          <a:prstGeom prst="rect">
            <a:avLst/>
          </a:prstGeom>
          <a:noFill/>
        </p:spPr>
        <p:txBody>
          <a:bodyPr wrap="square" lIns="91440" tIns="45720" rIns="91440" bIns="45720" rtlCol="0" anchor="t">
            <a:spAutoFit/>
          </a:bodyPr>
          <a:lstStyle/>
          <a:p>
            <a:r>
              <a:rPr lang="en-US" b="1">
                <a:latin typeface="DM Sans"/>
              </a:rPr>
              <a:t>Architectures: CNNs</a:t>
            </a:r>
            <a:endParaRPr lang="en-US" b="1" i="0">
              <a:effectLst/>
              <a:latin typeface="DM Sans" panose="020F0502020204030204" pitchFamily="2" charset="0"/>
            </a:endParaRPr>
          </a:p>
        </p:txBody>
      </p:sp>
      <p:pic>
        <p:nvPicPr>
          <p:cNvPr id="20" name="Picture 19">
            <a:extLst>
              <a:ext uri="{FF2B5EF4-FFF2-40B4-BE49-F238E27FC236}">
                <a16:creationId xmlns:a16="http://schemas.microsoft.com/office/drawing/2014/main" id="{6AAB7825-212D-3F3E-046B-B5D07CDDEBE1}"/>
              </a:ext>
            </a:extLst>
          </p:cNvPr>
          <p:cNvPicPr>
            <a:picLocks noChangeAspect="1"/>
          </p:cNvPicPr>
          <p:nvPr/>
        </p:nvPicPr>
        <p:blipFill>
          <a:blip r:embed="rId6"/>
          <a:stretch>
            <a:fillRect/>
          </a:stretch>
        </p:blipFill>
        <p:spPr>
          <a:xfrm>
            <a:off x="99777" y="4240385"/>
            <a:ext cx="4400550" cy="1501155"/>
          </a:xfrm>
          <a:prstGeom prst="rect">
            <a:avLst/>
          </a:prstGeom>
        </p:spPr>
      </p:pic>
    </p:spTree>
    <p:extLst>
      <p:ext uri="{BB962C8B-B14F-4D97-AF65-F5344CB8AC3E}">
        <p14:creationId xmlns:p14="http://schemas.microsoft.com/office/powerpoint/2010/main" val="1346260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1: Computer Vision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15</a:t>
            </a:fld>
            <a:endParaRPr lang="en-US"/>
          </a:p>
        </p:txBody>
      </p:sp>
      <p:sp>
        <p:nvSpPr>
          <p:cNvPr id="18" name="TextBox 17">
            <a:extLst>
              <a:ext uri="{FF2B5EF4-FFF2-40B4-BE49-F238E27FC236}">
                <a16:creationId xmlns:a16="http://schemas.microsoft.com/office/drawing/2014/main" id="{B2E059E7-9828-ED14-0132-674671903E8E}"/>
              </a:ext>
            </a:extLst>
          </p:cNvPr>
          <p:cNvSpPr txBox="1"/>
          <p:nvPr/>
        </p:nvSpPr>
        <p:spPr>
          <a:xfrm>
            <a:off x="1780516" y="1664898"/>
            <a:ext cx="2154724" cy="369332"/>
          </a:xfrm>
          <a:prstGeom prst="rect">
            <a:avLst/>
          </a:prstGeom>
          <a:noFill/>
        </p:spPr>
        <p:txBody>
          <a:bodyPr wrap="square" lIns="91440" tIns="45720" rIns="91440" bIns="45720" rtlCol="0" anchor="t">
            <a:spAutoFit/>
          </a:bodyPr>
          <a:lstStyle/>
          <a:p>
            <a:r>
              <a:rPr lang="en-US" b="1" i="0">
                <a:effectLst/>
                <a:latin typeface="DM Sans"/>
              </a:rPr>
              <a:t>YOLO</a:t>
            </a:r>
          </a:p>
        </p:txBody>
      </p:sp>
      <p:pic>
        <p:nvPicPr>
          <p:cNvPr id="7" name="Picture 6">
            <a:extLst>
              <a:ext uri="{FF2B5EF4-FFF2-40B4-BE49-F238E27FC236}">
                <a16:creationId xmlns:a16="http://schemas.microsoft.com/office/drawing/2014/main" id="{2437E5FB-9D6F-B707-BB18-4167E79A4EBA}"/>
              </a:ext>
            </a:extLst>
          </p:cNvPr>
          <p:cNvPicPr>
            <a:picLocks noChangeAspect="1"/>
          </p:cNvPicPr>
          <p:nvPr/>
        </p:nvPicPr>
        <p:blipFill>
          <a:blip r:embed="rId2"/>
          <a:stretch>
            <a:fillRect/>
          </a:stretch>
        </p:blipFill>
        <p:spPr>
          <a:xfrm>
            <a:off x="641805" y="2034230"/>
            <a:ext cx="4201799" cy="2835757"/>
          </a:xfrm>
          <a:prstGeom prst="rect">
            <a:avLst/>
          </a:prstGeom>
        </p:spPr>
      </p:pic>
      <p:pic>
        <p:nvPicPr>
          <p:cNvPr id="9" name="Picture 8">
            <a:extLst>
              <a:ext uri="{FF2B5EF4-FFF2-40B4-BE49-F238E27FC236}">
                <a16:creationId xmlns:a16="http://schemas.microsoft.com/office/drawing/2014/main" id="{0BBB6B62-FBC2-3DE4-21AC-0053103E559F}"/>
              </a:ext>
            </a:extLst>
          </p:cNvPr>
          <p:cNvPicPr>
            <a:picLocks noChangeAspect="1"/>
          </p:cNvPicPr>
          <p:nvPr/>
        </p:nvPicPr>
        <p:blipFill>
          <a:blip r:embed="rId3"/>
          <a:stretch>
            <a:fillRect/>
          </a:stretch>
        </p:blipFill>
        <p:spPr>
          <a:xfrm>
            <a:off x="6294634" y="2033453"/>
            <a:ext cx="4192343" cy="4015642"/>
          </a:xfrm>
          <a:prstGeom prst="rect">
            <a:avLst/>
          </a:prstGeom>
        </p:spPr>
      </p:pic>
      <p:sp>
        <p:nvSpPr>
          <p:cNvPr id="10" name="TextBox 9">
            <a:extLst>
              <a:ext uri="{FF2B5EF4-FFF2-40B4-BE49-F238E27FC236}">
                <a16:creationId xmlns:a16="http://schemas.microsoft.com/office/drawing/2014/main" id="{9A489DB4-F55A-115D-7BE9-E40C2A8315C5}"/>
              </a:ext>
            </a:extLst>
          </p:cNvPr>
          <p:cNvSpPr txBox="1"/>
          <p:nvPr/>
        </p:nvSpPr>
        <p:spPr>
          <a:xfrm>
            <a:off x="7316189" y="1664898"/>
            <a:ext cx="2154724" cy="369332"/>
          </a:xfrm>
          <a:prstGeom prst="rect">
            <a:avLst/>
          </a:prstGeom>
          <a:noFill/>
        </p:spPr>
        <p:txBody>
          <a:bodyPr wrap="square" rtlCol="0">
            <a:spAutoFit/>
          </a:bodyPr>
          <a:lstStyle/>
          <a:p>
            <a:r>
              <a:rPr lang="en-US" b="1" i="0">
                <a:effectLst/>
                <a:latin typeface="DM Sans" panose="020F0502020204030204" pitchFamily="2" charset="0"/>
              </a:rPr>
              <a:t>Faster-RCNN</a:t>
            </a:r>
          </a:p>
        </p:txBody>
      </p:sp>
      <p:pic>
        <p:nvPicPr>
          <p:cNvPr id="8194" name="Picture 2" descr="Mastering All YOLO Models from YOLOv1 to YOLOv9: Papers Explained (2024)">
            <a:extLst>
              <a:ext uri="{FF2B5EF4-FFF2-40B4-BE49-F238E27FC236}">
                <a16:creationId xmlns:a16="http://schemas.microsoft.com/office/drawing/2014/main" id="{62415996-AD83-D5E4-2141-CE193D7A1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8" y="5022271"/>
            <a:ext cx="4240538" cy="103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257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1: Computer Vision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16</a:t>
            </a:fld>
            <a:endParaRPr lang="en-US"/>
          </a:p>
        </p:txBody>
      </p:sp>
      <p:pic>
        <p:nvPicPr>
          <p:cNvPr id="3" name="Picture 2">
            <a:extLst>
              <a:ext uri="{FF2B5EF4-FFF2-40B4-BE49-F238E27FC236}">
                <a16:creationId xmlns:a16="http://schemas.microsoft.com/office/drawing/2014/main" id="{F1AA9348-BBBD-89DD-A31C-92BFC6D15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8" y="2688853"/>
            <a:ext cx="5052270" cy="2962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Google Shape;81;p1">
            <a:extLst>
              <a:ext uri="{FF2B5EF4-FFF2-40B4-BE49-F238E27FC236}">
                <a16:creationId xmlns:a16="http://schemas.microsoft.com/office/drawing/2014/main" id="{76D44477-B14B-04D0-F1FB-00511911AF5B}"/>
              </a:ext>
            </a:extLst>
          </p:cNvPr>
          <p:cNvPicPr preferRelativeResize="0"/>
          <p:nvPr/>
        </p:nvPicPr>
        <p:blipFill rotWithShape="1">
          <a:blip r:embed="rId3">
            <a:alphaModFix/>
          </a:blip>
          <a:srcRect t="4026" b="4865"/>
          <a:stretch/>
        </p:blipFill>
        <p:spPr>
          <a:xfrm>
            <a:off x="6400584" y="2593703"/>
            <a:ext cx="4854164" cy="30579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F958D9DB-0CBE-D899-2B04-6560A6A9087D}"/>
              </a:ext>
            </a:extLst>
          </p:cNvPr>
          <p:cNvSpPr txBox="1"/>
          <p:nvPr/>
        </p:nvSpPr>
        <p:spPr>
          <a:xfrm>
            <a:off x="718251" y="1338862"/>
            <a:ext cx="4289495" cy="369332"/>
          </a:xfrm>
          <a:prstGeom prst="rect">
            <a:avLst/>
          </a:prstGeom>
          <a:noFill/>
        </p:spPr>
        <p:txBody>
          <a:bodyPr wrap="square" rtlCol="0">
            <a:spAutoFit/>
          </a:bodyPr>
          <a:lstStyle/>
          <a:p>
            <a:r>
              <a:rPr lang="en-US" sz="1800" b="1">
                <a:solidFill>
                  <a:srgbClr val="783F04"/>
                </a:solidFill>
                <a:latin typeface="Arvo"/>
                <a:ea typeface="Arvo"/>
                <a:cs typeface="Arvo"/>
                <a:sym typeface="Arvo"/>
              </a:rPr>
              <a:t>Deployment and</a:t>
            </a:r>
            <a:r>
              <a:rPr lang="en-US" sz="1800" b="1" i="0" u="none" strike="noStrike" cap="none">
                <a:solidFill>
                  <a:srgbClr val="783F04"/>
                </a:solidFill>
                <a:latin typeface="Arvo"/>
                <a:ea typeface="Arvo"/>
                <a:cs typeface="Arvo"/>
                <a:sym typeface="Arvo"/>
              </a:rPr>
              <a:t> </a:t>
            </a:r>
            <a:r>
              <a:rPr lang="en-US" sz="1800" b="1">
                <a:solidFill>
                  <a:srgbClr val="783F04"/>
                </a:solidFill>
                <a:latin typeface="Arvo"/>
                <a:ea typeface="Arvo"/>
                <a:cs typeface="Arvo"/>
                <a:sym typeface="Arvo"/>
              </a:rPr>
              <a:t>Closed-loop setup</a:t>
            </a:r>
            <a:endParaRPr lang="en-US"/>
          </a:p>
        </p:txBody>
      </p:sp>
      <p:sp>
        <p:nvSpPr>
          <p:cNvPr id="10" name="Content Placeholder 2">
            <a:extLst>
              <a:ext uri="{FF2B5EF4-FFF2-40B4-BE49-F238E27FC236}">
                <a16:creationId xmlns:a16="http://schemas.microsoft.com/office/drawing/2014/main" id="{6AAAEA2C-E222-87C5-8D9F-D80DC34617FE}"/>
              </a:ext>
            </a:extLst>
          </p:cNvPr>
          <p:cNvSpPr>
            <a:spLocks noGrp="1"/>
          </p:cNvSpPr>
          <p:nvPr/>
        </p:nvSpPr>
        <p:spPr>
          <a:xfrm>
            <a:off x="718240" y="1796798"/>
            <a:ext cx="9832064" cy="586310"/>
          </a:xfrm>
          <a:prstGeom prst="rect">
            <a:avLst/>
          </a:prstGeom>
        </p:spPr>
        <p:txBody>
          <a:bodyPr vert="horz" lIns="91440" tIns="45720" rIns="91440" bIns="45720" rtlCol="0" anchor="t">
            <a:normAutofit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lgn="just">
              <a:buNone/>
            </a:pPr>
            <a:r>
              <a:rPr lang="en-US" sz="1800" i="0">
                <a:solidFill>
                  <a:srgbClr val="000000"/>
                </a:solidFill>
                <a:effectLst/>
                <a:highlight>
                  <a:srgbClr val="FFFFFF"/>
                </a:highlight>
                <a:latin typeface="Arial" panose="020B0604020202020204" pitchFamily="34" charset="0"/>
                <a:cs typeface="Arial" panose="020B0604020202020204" pitchFamily="34" charset="0"/>
              </a:rPr>
              <a:t>Upon detection, commands are sent through </a:t>
            </a:r>
            <a:r>
              <a:rPr lang="en-US" sz="1800" i="0" err="1">
                <a:solidFill>
                  <a:srgbClr val="000000"/>
                </a:solidFill>
                <a:effectLst/>
                <a:highlight>
                  <a:srgbClr val="FFFFFF"/>
                </a:highlight>
                <a:latin typeface="Arial" panose="020B0604020202020204" pitchFamily="34" charset="0"/>
                <a:cs typeface="Arial" panose="020B0604020202020204" pitchFamily="34" charset="0"/>
              </a:rPr>
              <a:t>OctoPrint</a:t>
            </a:r>
            <a:r>
              <a:rPr lang="en-US" sz="1800" i="0">
                <a:solidFill>
                  <a:srgbClr val="000000"/>
                </a:solidFill>
                <a:effectLst/>
                <a:highlight>
                  <a:srgbClr val="FFFFFF"/>
                </a:highlight>
                <a:latin typeface="Arial" panose="020B0604020202020204" pitchFamily="34" charset="0"/>
                <a:cs typeface="Arial" panose="020B0604020202020204" pitchFamily="34" charset="0"/>
              </a:rPr>
              <a:t> installed on a </a:t>
            </a:r>
            <a:r>
              <a:rPr lang="en-US" sz="1800" i="0" err="1">
                <a:solidFill>
                  <a:srgbClr val="000000"/>
                </a:solidFill>
                <a:effectLst/>
                <a:highlight>
                  <a:srgbClr val="FFFFFF"/>
                </a:highlight>
                <a:latin typeface="Arial" panose="020B0604020202020204" pitchFamily="34" charset="0"/>
                <a:cs typeface="Arial" panose="020B0604020202020204" pitchFamily="34" charset="0"/>
              </a:rPr>
              <a:t>RaspberryPi</a:t>
            </a:r>
            <a:r>
              <a:rPr lang="en-US" sz="1800" i="0">
                <a:solidFill>
                  <a:srgbClr val="000000"/>
                </a:solidFill>
                <a:effectLst/>
                <a:highlight>
                  <a:srgbClr val="FFFFFF"/>
                </a:highlight>
                <a:latin typeface="Arial" panose="020B0604020202020204" pitchFamily="34" charset="0"/>
                <a:cs typeface="Arial" panose="020B0604020202020204" pitchFamily="34" charset="0"/>
              </a:rPr>
              <a:t> to adjust printer settings dynamically, ensuring optimal print quality.</a:t>
            </a:r>
            <a:endParaRPr lang="en-US" sz="1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4159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1: Computer Vision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17</a:t>
            </a:fld>
            <a:endParaRPr lang="en-US"/>
          </a:p>
        </p:txBody>
      </p:sp>
      <p:sp>
        <p:nvSpPr>
          <p:cNvPr id="7" name="TextBox 6">
            <a:extLst>
              <a:ext uri="{FF2B5EF4-FFF2-40B4-BE49-F238E27FC236}">
                <a16:creationId xmlns:a16="http://schemas.microsoft.com/office/drawing/2014/main" id="{55B75E28-822D-2301-2E0D-D524E1D7B925}"/>
              </a:ext>
            </a:extLst>
          </p:cNvPr>
          <p:cNvSpPr txBox="1"/>
          <p:nvPr/>
        </p:nvSpPr>
        <p:spPr>
          <a:xfrm>
            <a:off x="739148" y="1222219"/>
            <a:ext cx="4289495" cy="369332"/>
          </a:xfrm>
          <a:prstGeom prst="rect">
            <a:avLst/>
          </a:prstGeom>
          <a:noFill/>
        </p:spPr>
        <p:txBody>
          <a:bodyPr wrap="square" rtlCol="0">
            <a:spAutoFit/>
          </a:bodyPr>
          <a:lstStyle/>
          <a:p>
            <a:r>
              <a:rPr lang="en-US" sz="1800" b="1">
                <a:solidFill>
                  <a:srgbClr val="783F04"/>
                </a:solidFill>
                <a:latin typeface="Arvo"/>
                <a:ea typeface="Arvo"/>
                <a:cs typeface="Arvo"/>
                <a:sym typeface="Arvo"/>
              </a:rPr>
              <a:t>Deployment and</a:t>
            </a:r>
            <a:r>
              <a:rPr lang="en-US" sz="1800" b="1" i="0" u="none" strike="noStrike" cap="none">
                <a:solidFill>
                  <a:srgbClr val="783F04"/>
                </a:solidFill>
                <a:latin typeface="Arvo"/>
                <a:ea typeface="Arvo"/>
                <a:cs typeface="Arvo"/>
                <a:sym typeface="Arvo"/>
              </a:rPr>
              <a:t> </a:t>
            </a:r>
            <a:r>
              <a:rPr lang="en-US" sz="1800" b="1">
                <a:solidFill>
                  <a:srgbClr val="783F04"/>
                </a:solidFill>
                <a:latin typeface="Arvo"/>
                <a:ea typeface="Arvo"/>
                <a:cs typeface="Arvo"/>
                <a:sym typeface="Arvo"/>
              </a:rPr>
              <a:t>Closed-loop setup</a:t>
            </a:r>
            <a:endParaRPr lang="en-US"/>
          </a:p>
        </p:txBody>
      </p:sp>
      <p:sp>
        <p:nvSpPr>
          <p:cNvPr id="8" name="TextBox 52">
            <a:extLst>
              <a:ext uri="{FF2B5EF4-FFF2-40B4-BE49-F238E27FC236}">
                <a16:creationId xmlns:a16="http://schemas.microsoft.com/office/drawing/2014/main" id="{C3E3F041-3BFE-5024-266E-97D3D4DABCD5}"/>
              </a:ext>
            </a:extLst>
          </p:cNvPr>
          <p:cNvSpPr txBox="1"/>
          <p:nvPr/>
        </p:nvSpPr>
        <p:spPr>
          <a:xfrm>
            <a:off x="88170" y="1679945"/>
            <a:ext cx="4074195"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Aft>
                <a:spcPts val="800"/>
              </a:spcAft>
            </a:pPr>
            <a:r>
              <a:rPr lang="en-US" b="1">
                <a:highlight>
                  <a:srgbClr val="FFFFFF"/>
                </a:highlight>
                <a:latin typeface="Arial"/>
                <a:cs typeface="Arial"/>
              </a:rPr>
              <a:t>1. Training</a:t>
            </a:r>
            <a:endParaRPr lang="en-US" b="1">
              <a:highlight>
                <a:srgbClr val="FFFFFF"/>
              </a:highlight>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E8A9060D-A05E-1F7E-B2D7-97937B2BD91B}"/>
              </a:ext>
            </a:extLst>
          </p:cNvPr>
          <p:cNvSpPr/>
          <p:nvPr/>
        </p:nvSpPr>
        <p:spPr>
          <a:xfrm>
            <a:off x="664209" y="3356555"/>
            <a:ext cx="104114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printer</a:t>
            </a:r>
          </a:p>
        </p:txBody>
      </p:sp>
      <p:sp>
        <p:nvSpPr>
          <p:cNvPr id="11" name="Rectangle: Rounded Corners 10">
            <a:extLst>
              <a:ext uri="{FF2B5EF4-FFF2-40B4-BE49-F238E27FC236}">
                <a16:creationId xmlns:a16="http://schemas.microsoft.com/office/drawing/2014/main" id="{4F010098-41AB-ABD3-1B49-3B59F314BEF5}"/>
              </a:ext>
            </a:extLst>
          </p:cNvPr>
          <p:cNvSpPr/>
          <p:nvPr/>
        </p:nvSpPr>
        <p:spPr>
          <a:xfrm>
            <a:off x="2832182" y="3365606"/>
            <a:ext cx="104114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camera</a:t>
            </a:r>
          </a:p>
        </p:txBody>
      </p:sp>
      <p:sp>
        <p:nvSpPr>
          <p:cNvPr id="12" name="Rectangle: Rounded Corners 11">
            <a:extLst>
              <a:ext uri="{FF2B5EF4-FFF2-40B4-BE49-F238E27FC236}">
                <a16:creationId xmlns:a16="http://schemas.microsoft.com/office/drawing/2014/main" id="{B3AC77A7-179B-7350-C2BE-F380AA3A01C8}"/>
              </a:ext>
            </a:extLst>
          </p:cNvPr>
          <p:cNvSpPr/>
          <p:nvPr/>
        </p:nvSpPr>
        <p:spPr>
          <a:xfrm>
            <a:off x="4874316" y="2991271"/>
            <a:ext cx="5419473" cy="25041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sp>
        <p:nvSpPr>
          <p:cNvPr id="13" name="Rectangle: Rounded Corners 12">
            <a:extLst>
              <a:ext uri="{FF2B5EF4-FFF2-40B4-BE49-F238E27FC236}">
                <a16:creationId xmlns:a16="http://schemas.microsoft.com/office/drawing/2014/main" id="{424D2425-E3BC-0666-CD4B-AA26919CF275}"/>
              </a:ext>
            </a:extLst>
          </p:cNvPr>
          <p:cNvSpPr/>
          <p:nvPr/>
        </p:nvSpPr>
        <p:spPr>
          <a:xfrm>
            <a:off x="4874316" y="1842495"/>
            <a:ext cx="5419474" cy="7343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925C447-4880-2544-67F6-1D12938FD191}"/>
              </a:ext>
            </a:extLst>
          </p:cNvPr>
          <p:cNvSpPr/>
          <p:nvPr/>
        </p:nvSpPr>
        <p:spPr>
          <a:xfrm>
            <a:off x="5189632" y="3094672"/>
            <a:ext cx="1292162" cy="69045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B505045-05BC-A526-FF76-30B659B70747}"/>
              </a:ext>
            </a:extLst>
          </p:cNvPr>
          <p:cNvSpPr/>
          <p:nvPr/>
        </p:nvSpPr>
        <p:spPr>
          <a:xfrm>
            <a:off x="5314384" y="3925544"/>
            <a:ext cx="3739081" cy="149667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37A0818-80A0-67CF-D8F0-74B7A09F750F}"/>
              </a:ext>
            </a:extLst>
          </p:cNvPr>
          <p:cNvSpPr/>
          <p:nvPr/>
        </p:nvSpPr>
        <p:spPr>
          <a:xfrm>
            <a:off x="5453739" y="4206385"/>
            <a:ext cx="3518245" cy="11442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D33FFA8-DE45-3481-1858-AAA7979ED7C0}"/>
              </a:ext>
            </a:extLst>
          </p:cNvPr>
          <p:cNvSpPr txBox="1"/>
          <p:nvPr/>
        </p:nvSpPr>
        <p:spPr>
          <a:xfrm>
            <a:off x="9127829" y="3255232"/>
            <a:ext cx="1971612" cy="369332"/>
          </a:xfrm>
          <a:prstGeom prst="rect">
            <a:avLst/>
          </a:prstGeom>
          <a:noFill/>
        </p:spPr>
        <p:txBody>
          <a:bodyPr wrap="square" rtlCol="0">
            <a:spAutoFit/>
          </a:bodyPr>
          <a:lstStyle/>
          <a:p>
            <a:r>
              <a:rPr lang="en-US">
                <a:solidFill>
                  <a:schemeClr val="bg1">
                    <a:lumMod val="95000"/>
                  </a:schemeClr>
                </a:solidFill>
              </a:rPr>
              <a:t>Computer</a:t>
            </a:r>
          </a:p>
        </p:txBody>
      </p:sp>
      <p:sp>
        <p:nvSpPr>
          <p:cNvPr id="20" name="Rectangle: Rounded Corners 19">
            <a:extLst>
              <a:ext uri="{FF2B5EF4-FFF2-40B4-BE49-F238E27FC236}">
                <a16:creationId xmlns:a16="http://schemas.microsoft.com/office/drawing/2014/main" id="{D43B585C-4645-B9B0-90CC-78798C7A3515}"/>
              </a:ext>
            </a:extLst>
          </p:cNvPr>
          <p:cNvSpPr/>
          <p:nvPr/>
        </p:nvSpPr>
        <p:spPr>
          <a:xfrm>
            <a:off x="5224290" y="3365606"/>
            <a:ext cx="1149350"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images</a:t>
            </a:r>
          </a:p>
        </p:txBody>
      </p:sp>
      <p:sp>
        <p:nvSpPr>
          <p:cNvPr id="21" name="TextBox 20">
            <a:extLst>
              <a:ext uri="{FF2B5EF4-FFF2-40B4-BE49-F238E27FC236}">
                <a16:creationId xmlns:a16="http://schemas.microsoft.com/office/drawing/2014/main" id="{9274F474-3284-29FD-9F68-EACC445B446E}"/>
              </a:ext>
            </a:extLst>
          </p:cNvPr>
          <p:cNvSpPr txBox="1"/>
          <p:nvPr/>
        </p:nvSpPr>
        <p:spPr>
          <a:xfrm>
            <a:off x="5189632" y="3040520"/>
            <a:ext cx="1376173" cy="369332"/>
          </a:xfrm>
          <a:prstGeom prst="rect">
            <a:avLst/>
          </a:prstGeom>
          <a:noFill/>
        </p:spPr>
        <p:txBody>
          <a:bodyPr wrap="square" rtlCol="0">
            <a:spAutoFit/>
          </a:bodyPr>
          <a:lstStyle/>
          <a:p>
            <a:r>
              <a:rPr lang="en-US" sz="1600" err="1"/>
              <a:t>Octoprin</a:t>
            </a:r>
            <a:r>
              <a:rPr lang="en-US" err="1"/>
              <a:t>t</a:t>
            </a:r>
            <a:endParaRPr lang="en-US"/>
          </a:p>
        </p:txBody>
      </p:sp>
      <p:sp>
        <p:nvSpPr>
          <p:cNvPr id="22" name="TextBox 21">
            <a:extLst>
              <a:ext uri="{FF2B5EF4-FFF2-40B4-BE49-F238E27FC236}">
                <a16:creationId xmlns:a16="http://schemas.microsoft.com/office/drawing/2014/main" id="{D766FA79-0932-6B07-F96A-15E7394B8A28}"/>
              </a:ext>
            </a:extLst>
          </p:cNvPr>
          <p:cNvSpPr txBox="1"/>
          <p:nvPr/>
        </p:nvSpPr>
        <p:spPr>
          <a:xfrm>
            <a:off x="6491335" y="3881299"/>
            <a:ext cx="1792586" cy="369332"/>
          </a:xfrm>
          <a:prstGeom prst="rect">
            <a:avLst/>
          </a:prstGeom>
          <a:noFill/>
        </p:spPr>
        <p:txBody>
          <a:bodyPr wrap="square" rtlCol="0">
            <a:spAutoFit/>
          </a:bodyPr>
          <a:lstStyle/>
          <a:p>
            <a:r>
              <a:rPr lang="en-US"/>
              <a:t>anaconda</a:t>
            </a:r>
          </a:p>
        </p:txBody>
      </p:sp>
      <p:sp>
        <p:nvSpPr>
          <p:cNvPr id="23" name="TextBox 22">
            <a:extLst>
              <a:ext uri="{FF2B5EF4-FFF2-40B4-BE49-F238E27FC236}">
                <a16:creationId xmlns:a16="http://schemas.microsoft.com/office/drawing/2014/main" id="{8C9B9628-450A-92BE-D3D5-8FF58F6F4E67}"/>
              </a:ext>
            </a:extLst>
          </p:cNvPr>
          <p:cNvSpPr txBox="1"/>
          <p:nvPr/>
        </p:nvSpPr>
        <p:spPr>
          <a:xfrm>
            <a:off x="6628170" y="4168251"/>
            <a:ext cx="1792586" cy="369332"/>
          </a:xfrm>
          <a:prstGeom prst="rect">
            <a:avLst/>
          </a:prstGeom>
          <a:noFill/>
        </p:spPr>
        <p:txBody>
          <a:bodyPr wrap="square" rtlCol="0">
            <a:spAutoFit/>
          </a:bodyPr>
          <a:lstStyle/>
          <a:p>
            <a:r>
              <a:rPr lang="en-US">
                <a:solidFill>
                  <a:schemeClr val="bg1">
                    <a:lumMod val="95000"/>
                  </a:schemeClr>
                </a:solidFill>
              </a:rPr>
              <a:t>Python</a:t>
            </a:r>
          </a:p>
        </p:txBody>
      </p:sp>
      <p:sp>
        <p:nvSpPr>
          <p:cNvPr id="24" name="Rectangle: Rounded Corners 23">
            <a:extLst>
              <a:ext uri="{FF2B5EF4-FFF2-40B4-BE49-F238E27FC236}">
                <a16:creationId xmlns:a16="http://schemas.microsoft.com/office/drawing/2014/main" id="{51EB0F29-18F6-F8DA-2856-7EA61908D6A2}"/>
              </a:ext>
            </a:extLst>
          </p:cNvPr>
          <p:cNvSpPr/>
          <p:nvPr/>
        </p:nvSpPr>
        <p:spPr>
          <a:xfrm>
            <a:off x="7496269" y="3164452"/>
            <a:ext cx="1575303" cy="44728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Dataset</a:t>
            </a:r>
          </a:p>
        </p:txBody>
      </p:sp>
      <p:sp>
        <p:nvSpPr>
          <p:cNvPr id="25" name="Rectangle: Rounded Corners 24">
            <a:extLst>
              <a:ext uri="{FF2B5EF4-FFF2-40B4-BE49-F238E27FC236}">
                <a16:creationId xmlns:a16="http://schemas.microsoft.com/office/drawing/2014/main" id="{2D339351-78C2-84BE-AAFE-A648B933374C}"/>
              </a:ext>
            </a:extLst>
          </p:cNvPr>
          <p:cNvSpPr/>
          <p:nvPr/>
        </p:nvSpPr>
        <p:spPr>
          <a:xfrm>
            <a:off x="5587497" y="4546101"/>
            <a:ext cx="1039639" cy="70875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B0A5331-4D32-3E42-3B20-F1F67505B619}"/>
              </a:ext>
            </a:extLst>
          </p:cNvPr>
          <p:cNvSpPr txBox="1"/>
          <p:nvPr/>
        </p:nvSpPr>
        <p:spPr>
          <a:xfrm>
            <a:off x="5721790" y="4662535"/>
            <a:ext cx="760004" cy="646331"/>
          </a:xfrm>
          <a:prstGeom prst="rect">
            <a:avLst/>
          </a:prstGeom>
          <a:noFill/>
        </p:spPr>
        <p:txBody>
          <a:bodyPr wrap="square" rtlCol="0">
            <a:spAutoFit/>
          </a:bodyPr>
          <a:lstStyle/>
          <a:p>
            <a:r>
              <a:rPr lang="en-US" sz="1200" err="1"/>
              <a:t>Opencv</a:t>
            </a:r>
            <a:endParaRPr lang="en-US" sz="1200"/>
          </a:p>
          <a:p>
            <a:r>
              <a:rPr lang="en-US" sz="1200" err="1"/>
              <a:t>Numpy</a:t>
            </a:r>
            <a:endParaRPr lang="en-US" sz="1200"/>
          </a:p>
          <a:p>
            <a:r>
              <a:rPr lang="en-US" sz="1200"/>
              <a:t>…….</a:t>
            </a:r>
          </a:p>
        </p:txBody>
      </p:sp>
      <p:sp>
        <p:nvSpPr>
          <p:cNvPr id="27" name="Rectangle: Rounded Corners 26">
            <a:extLst>
              <a:ext uri="{FF2B5EF4-FFF2-40B4-BE49-F238E27FC236}">
                <a16:creationId xmlns:a16="http://schemas.microsoft.com/office/drawing/2014/main" id="{7497CFFB-7EE5-2BA1-E8BE-D2117E721ADA}"/>
              </a:ext>
            </a:extLst>
          </p:cNvPr>
          <p:cNvSpPr/>
          <p:nvPr/>
        </p:nvSpPr>
        <p:spPr>
          <a:xfrm>
            <a:off x="6978157" y="4546100"/>
            <a:ext cx="1792586" cy="70875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3B3AEA9-4392-E87A-6B8B-F85DC5655D10}"/>
              </a:ext>
            </a:extLst>
          </p:cNvPr>
          <p:cNvSpPr txBox="1"/>
          <p:nvPr/>
        </p:nvSpPr>
        <p:spPr>
          <a:xfrm>
            <a:off x="7467113" y="4562651"/>
            <a:ext cx="760004" cy="276999"/>
          </a:xfrm>
          <a:prstGeom prst="rect">
            <a:avLst/>
          </a:prstGeom>
          <a:noFill/>
        </p:spPr>
        <p:txBody>
          <a:bodyPr wrap="square" rtlCol="0">
            <a:spAutoFit/>
          </a:bodyPr>
          <a:lstStyle/>
          <a:p>
            <a:r>
              <a:rPr lang="en-US" sz="1200" err="1"/>
              <a:t>Pytorch</a:t>
            </a:r>
            <a:endParaRPr lang="en-US" sz="1200"/>
          </a:p>
        </p:txBody>
      </p:sp>
      <p:sp>
        <p:nvSpPr>
          <p:cNvPr id="29" name="Rectangle: Rounded Corners 28">
            <a:extLst>
              <a:ext uri="{FF2B5EF4-FFF2-40B4-BE49-F238E27FC236}">
                <a16:creationId xmlns:a16="http://schemas.microsoft.com/office/drawing/2014/main" id="{893615FF-54EB-0A2C-518B-A499C9487CDA}"/>
              </a:ext>
            </a:extLst>
          </p:cNvPr>
          <p:cNvSpPr/>
          <p:nvPr/>
        </p:nvSpPr>
        <p:spPr>
          <a:xfrm>
            <a:off x="7179129" y="4863007"/>
            <a:ext cx="1386203" cy="29546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a:t>YOLO: Training</a:t>
            </a:r>
          </a:p>
        </p:txBody>
      </p:sp>
      <p:sp>
        <p:nvSpPr>
          <p:cNvPr id="30" name="Rectangle: Rounded Corners 29">
            <a:extLst>
              <a:ext uri="{FF2B5EF4-FFF2-40B4-BE49-F238E27FC236}">
                <a16:creationId xmlns:a16="http://schemas.microsoft.com/office/drawing/2014/main" id="{852DBD4E-3DF4-EF0C-D48D-3D7F5B4E1A5A}"/>
              </a:ext>
            </a:extLst>
          </p:cNvPr>
          <p:cNvSpPr/>
          <p:nvPr/>
        </p:nvSpPr>
        <p:spPr>
          <a:xfrm>
            <a:off x="9120505" y="4873357"/>
            <a:ext cx="989343" cy="29546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a:t>YOLO.pt</a:t>
            </a:r>
          </a:p>
        </p:txBody>
      </p:sp>
      <p:cxnSp>
        <p:nvCxnSpPr>
          <p:cNvPr id="32" name="Straight Arrow Connector 31">
            <a:extLst>
              <a:ext uri="{FF2B5EF4-FFF2-40B4-BE49-F238E27FC236}">
                <a16:creationId xmlns:a16="http://schemas.microsoft.com/office/drawing/2014/main" id="{69A07200-6EE3-54CA-D051-7D4D2773EFB4}"/>
              </a:ext>
            </a:extLst>
          </p:cNvPr>
          <p:cNvCxnSpPr>
            <a:stCxn id="9" idx="3"/>
            <a:endCxn id="11" idx="1"/>
          </p:cNvCxnSpPr>
          <p:nvPr/>
        </p:nvCxnSpPr>
        <p:spPr>
          <a:xfrm>
            <a:off x="1705358" y="3541221"/>
            <a:ext cx="1126824" cy="905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BD49E56C-B6E8-8466-34C8-AEBE3AA4C3AE}"/>
              </a:ext>
            </a:extLst>
          </p:cNvPr>
          <p:cNvCxnSpPr>
            <a:cxnSpLocks/>
            <a:stCxn id="11" idx="3"/>
            <a:endCxn id="20" idx="1"/>
          </p:cNvCxnSpPr>
          <p:nvPr/>
        </p:nvCxnSpPr>
        <p:spPr>
          <a:xfrm>
            <a:off x="3873331" y="3550272"/>
            <a:ext cx="135095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27801A63-437C-A70C-AAAC-C2AEE6C3295D}"/>
              </a:ext>
            </a:extLst>
          </p:cNvPr>
          <p:cNvCxnSpPr>
            <a:cxnSpLocks/>
          </p:cNvCxnSpPr>
          <p:nvPr/>
        </p:nvCxnSpPr>
        <p:spPr>
          <a:xfrm flipV="1">
            <a:off x="6197318" y="2595498"/>
            <a:ext cx="0" cy="7701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3320C42F-C969-9A7E-FA46-DE29E7948993}"/>
              </a:ext>
            </a:extLst>
          </p:cNvPr>
          <p:cNvCxnSpPr/>
          <p:nvPr/>
        </p:nvCxnSpPr>
        <p:spPr>
          <a:xfrm>
            <a:off x="8565332" y="2595498"/>
            <a:ext cx="0" cy="5689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8CCE9185-9603-9EED-614D-59D18ADABB61}"/>
              </a:ext>
            </a:extLst>
          </p:cNvPr>
          <p:cNvCxnSpPr/>
          <p:nvPr/>
        </p:nvCxnSpPr>
        <p:spPr>
          <a:xfrm>
            <a:off x="8283920" y="3611740"/>
            <a:ext cx="0" cy="5689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EAF40F17-3AA0-AA59-3B0B-7A7785091E51}"/>
              </a:ext>
            </a:extLst>
          </p:cNvPr>
          <p:cNvCxnSpPr>
            <a:cxnSpLocks/>
            <a:stCxn id="29" idx="3"/>
            <a:endCxn id="30" idx="1"/>
          </p:cNvCxnSpPr>
          <p:nvPr/>
        </p:nvCxnSpPr>
        <p:spPr>
          <a:xfrm>
            <a:off x="8565332" y="5010742"/>
            <a:ext cx="555173" cy="103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4" name="Rectangle: Rounded Corners 53">
            <a:extLst>
              <a:ext uri="{FF2B5EF4-FFF2-40B4-BE49-F238E27FC236}">
                <a16:creationId xmlns:a16="http://schemas.microsoft.com/office/drawing/2014/main" id="{5C287094-B9EA-65B2-B2F6-8C8154B3F712}"/>
              </a:ext>
            </a:extLst>
          </p:cNvPr>
          <p:cNvSpPr/>
          <p:nvPr/>
        </p:nvSpPr>
        <p:spPr>
          <a:xfrm>
            <a:off x="4912446" y="2124147"/>
            <a:ext cx="4729889" cy="41884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err="1">
                <a:solidFill>
                  <a:schemeClr val="tx1"/>
                </a:solidFill>
              </a:rPr>
              <a:t>RoboFlow</a:t>
            </a:r>
            <a:r>
              <a:rPr lang="en-US" sz="1400">
                <a:solidFill>
                  <a:schemeClr val="tx1"/>
                </a:solidFill>
              </a:rPr>
              <a:t>: Labeling/preprocessing/augmentation/splitting</a:t>
            </a:r>
          </a:p>
        </p:txBody>
      </p:sp>
      <p:sp>
        <p:nvSpPr>
          <p:cNvPr id="55" name="TextBox 54">
            <a:extLst>
              <a:ext uri="{FF2B5EF4-FFF2-40B4-BE49-F238E27FC236}">
                <a16:creationId xmlns:a16="http://schemas.microsoft.com/office/drawing/2014/main" id="{C43C2695-E0B2-CD1D-03F9-F834B24A73EA}"/>
              </a:ext>
            </a:extLst>
          </p:cNvPr>
          <p:cNvSpPr txBox="1"/>
          <p:nvPr/>
        </p:nvSpPr>
        <p:spPr>
          <a:xfrm>
            <a:off x="7178342" y="1785972"/>
            <a:ext cx="1874068" cy="369332"/>
          </a:xfrm>
          <a:prstGeom prst="rect">
            <a:avLst/>
          </a:prstGeom>
          <a:noFill/>
        </p:spPr>
        <p:txBody>
          <a:bodyPr wrap="square" rtlCol="0">
            <a:spAutoFit/>
          </a:bodyPr>
          <a:lstStyle/>
          <a:p>
            <a:r>
              <a:rPr lang="en-US">
                <a:solidFill>
                  <a:schemeClr val="bg1">
                    <a:lumMod val="95000"/>
                  </a:schemeClr>
                </a:solidFill>
              </a:rPr>
              <a:t>Cloud</a:t>
            </a:r>
          </a:p>
        </p:txBody>
      </p:sp>
      <p:pic>
        <p:nvPicPr>
          <p:cNvPr id="56" name="Picture 2">
            <a:extLst>
              <a:ext uri="{FF2B5EF4-FFF2-40B4-BE49-F238E27FC236}">
                <a16:creationId xmlns:a16="http://schemas.microsoft.com/office/drawing/2014/main" id="{C3C9F67D-0FA0-33D5-CDE8-38FDDD760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12" y="3925544"/>
            <a:ext cx="1460280" cy="202120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33616A46-F0FD-0802-3B48-A6AC73C13D7D}"/>
              </a:ext>
            </a:extLst>
          </p:cNvPr>
          <p:cNvPicPr>
            <a:picLocks noChangeAspect="1"/>
          </p:cNvPicPr>
          <p:nvPr/>
        </p:nvPicPr>
        <p:blipFill>
          <a:blip r:embed="rId3"/>
          <a:stretch>
            <a:fillRect/>
          </a:stretch>
        </p:blipFill>
        <p:spPr>
          <a:xfrm>
            <a:off x="2783572" y="4094171"/>
            <a:ext cx="1233416" cy="12408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2" name="Picture 61">
            <a:extLst>
              <a:ext uri="{FF2B5EF4-FFF2-40B4-BE49-F238E27FC236}">
                <a16:creationId xmlns:a16="http://schemas.microsoft.com/office/drawing/2014/main" id="{F99E357F-7956-A19F-CA5A-3E7395CD8822}"/>
              </a:ext>
            </a:extLst>
          </p:cNvPr>
          <p:cNvPicPr>
            <a:picLocks noChangeAspect="1"/>
          </p:cNvPicPr>
          <p:nvPr/>
        </p:nvPicPr>
        <p:blipFill>
          <a:blip r:embed="rId4"/>
          <a:stretch>
            <a:fillRect/>
          </a:stretch>
        </p:blipFill>
        <p:spPr>
          <a:xfrm>
            <a:off x="6538051" y="3121702"/>
            <a:ext cx="636759" cy="6041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5" name="Picture 4" descr="Python (programming language) - Wikipedia">
            <a:extLst>
              <a:ext uri="{FF2B5EF4-FFF2-40B4-BE49-F238E27FC236}">
                <a16:creationId xmlns:a16="http://schemas.microsoft.com/office/drawing/2014/main" id="{6BAC51C2-5F23-9317-15B9-B629803617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7829" y="4381539"/>
            <a:ext cx="585274" cy="4056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3A5E6E61-45A7-B527-3839-8C390A11A7EA}"/>
              </a:ext>
            </a:extLst>
          </p:cNvPr>
          <p:cNvPicPr>
            <a:picLocks noChangeAspect="1"/>
          </p:cNvPicPr>
          <p:nvPr/>
        </p:nvPicPr>
        <p:blipFill>
          <a:blip r:embed="rId6"/>
          <a:stretch>
            <a:fillRect/>
          </a:stretch>
        </p:blipFill>
        <p:spPr>
          <a:xfrm>
            <a:off x="9112580" y="3907179"/>
            <a:ext cx="572918" cy="4056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9" name="Picture 68">
            <a:extLst>
              <a:ext uri="{FF2B5EF4-FFF2-40B4-BE49-F238E27FC236}">
                <a16:creationId xmlns:a16="http://schemas.microsoft.com/office/drawing/2014/main" id="{32B060AC-E8A5-6E6F-BF92-BCFEB2C9D4AD}"/>
              </a:ext>
            </a:extLst>
          </p:cNvPr>
          <p:cNvPicPr>
            <a:picLocks noChangeAspect="1"/>
          </p:cNvPicPr>
          <p:nvPr/>
        </p:nvPicPr>
        <p:blipFill>
          <a:blip r:embed="rId7"/>
          <a:stretch>
            <a:fillRect/>
          </a:stretch>
        </p:blipFill>
        <p:spPr>
          <a:xfrm>
            <a:off x="9713103" y="2066659"/>
            <a:ext cx="497213" cy="4457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1" name="Picture 70">
            <a:extLst>
              <a:ext uri="{FF2B5EF4-FFF2-40B4-BE49-F238E27FC236}">
                <a16:creationId xmlns:a16="http://schemas.microsoft.com/office/drawing/2014/main" id="{298DC6CD-3129-0D01-024E-45C7490DC007}"/>
              </a:ext>
            </a:extLst>
          </p:cNvPr>
          <p:cNvPicPr>
            <a:picLocks noChangeAspect="1"/>
          </p:cNvPicPr>
          <p:nvPr/>
        </p:nvPicPr>
        <p:blipFill>
          <a:blip r:embed="rId8"/>
          <a:stretch>
            <a:fillRect/>
          </a:stretch>
        </p:blipFill>
        <p:spPr>
          <a:xfrm>
            <a:off x="4935959" y="4711175"/>
            <a:ext cx="359363" cy="3865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3" name="Picture 72">
            <a:extLst>
              <a:ext uri="{FF2B5EF4-FFF2-40B4-BE49-F238E27FC236}">
                <a16:creationId xmlns:a16="http://schemas.microsoft.com/office/drawing/2014/main" id="{BAEC7454-2EA2-65B8-77A6-36F2A1421B5E}"/>
              </a:ext>
            </a:extLst>
          </p:cNvPr>
          <p:cNvPicPr>
            <a:picLocks noChangeAspect="1"/>
          </p:cNvPicPr>
          <p:nvPr/>
        </p:nvPicPr>
        <p:blipFill>
          <a:blip r:embed="rId9"/>
          <a:stretch>
            <a:fillRect/>
          </a:stretch>
        </p:blipFill>
        <p:spPr>
          <a:xfrm>
            <a:off x="6671605" y="4751900"/>
            <a:ext cx="287490" cy="2924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484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1: Computer Vision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18</a:t>
            </a:fld>
            <a:endParaRPr lang="en-US"/>
          </a:p>
        </p:txBody>
      </p:sp>
      <p:sp>
        <p:nvSpPr>
          <p:cNvPr id="7" name="TextBox 6">
            <a:extLst>
              <a:ext uri="{FF2B5EF4-FFF2-40B4-BE49-F238E27FC236}">
                <a16:creationId xmlns:a16="http://schemas.microsoft.com/office/drawing/2014/main" id="{55B75E28-822D-2301-2E0D-D524E1D7B925}"/>
              </a:ext>
            </a:extLst>
          </p:cNvPr>
          <p:cNvSpPr txBox="1"/>
          <p:nvPr/>
        </p:nvSpPr>
        <p:spPr>
          <a:xfrm>
            <a:off x="739148" y="1222219"/>
            <a:ext cx="4289495" cy="369332"/>
          </a:xfrm>
          <a:prstGeom prst="rect">
            <a:avLst/>
          </a:prstGeom>
          <a:noFill/>
        </p:spPr>
        <p:txBody>
          <a:bodyPr wrap="square" rtlCol="0">
            <a:spAutoFit/>
          </a:bodyPr>
          <a:lstStyle/>
          <a:p>
            <a:r>
              <a:rPr lang="en-US" sz="1800" b="1">
                <a:solidFill>
                  <a:srgbClr val="783F04"/>
                </a:solidFill>
                <a:latin typeface="Arvo"/>
                <a:ea typeface="Arvo"/>
                <a:cs typeface="Arvo"/>
                <a:sym typeface="Arvo"/>
              </a:rPr>
              <a:t>Deployment and</a:t>
            </a:r>
            <a:r>
              <a:rPr lang="en-US" sz="1800" b="1" i="0" u="none" strike="noStrike" cap="none">
                <a:solidFill>
                  <a:srgbClr val="783F04"/>
                </a:solidFill>
                <a:latin typeface="Arvo"/>
                <a:ea typeface="Arvo"/>
                <a:cs typeface="Arvo"/>
                <a:sym typeface="Arvo"/>
              </a:rPr>
              <a:t> </a:t>
            </a:r>
            <a:r>
              <a:rPr lang="en-US" sz="1800" b="1">
                <a:solidFill>
                  <a:srgbClr val="783F04"/>
                </a:solidFill>
                <a:latin typeface="Arvo"/>
                <a:ea typeface="Arvo"/>
                <a:cs typeface="Arvo"/>
                <a:sym typeface="Arvo"/>
              </a:rPr>
              <a:t>Closed-loop setup</a:t>
            </a:r>
            <a:endParaRPr lang="en-US"/>
          </a:p>
        </p:txBody>
      </p:sp>
      <p:sp>
        <p:nvSpPr>
          <p:cNvPr id="8" name="TextBox 52">
            <a:extLst>
              <a:ext uri="{FF2B5EF4-FFF2-40B4-BE49-F238E27FC236}">
                <a16:creationId xmlns:a16="http://schemas.microsoft.com/office/drawing/2014/main" id="{C3E3F041-3BFE-5024-266E-97D3D4DABCD5}"/>
              </a:ext>
            </a:extLst>
          </p:cNvPr>
          <p:cNvSpPr txBox="1"/>
          <p:nvPr/>
        </p:nvSpPr>
        <p:spPr>
          <a:xfrm>
            <a:off x="88170" y="1679945"/>
            <a:ext cx="4074195"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Aft>
                <a:spcPts val="800"/>
              </a:spcAft>
            </a:pPr>
            <a:r>
              <a:rPr lang="en-US" b="1">
                <a:highlight>
                  <a:srgbClr val="FFFFFF"/>
                </a:highlight>
                <a:latin typeface="Arial"/>
                <a:cs typeface="Arial"/>
              </a:rPr>
              <a:t>2. Deployment</a:t>
            </a:r>
            <a:endParaRPr lang="en-US" b="1">
              <a:highlight>
                <a:srgbClr val="FFFFFF"/>
              </a:highlight>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E8A9060D-A05E-1F7E-B2D7-97937B2BD91B}"/>
              </a:ext>
            </a:extLst>
          </p:cNvPr>
          <p:cNvSpPr/>
          <p:nvPr/>
        </p:nvSpPr>
        <p:spPr>
          <a:xfrm>
            <a:off x="591348" y="3379074"/>
            <a:ext cx="104114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printer</a:t>
            </a:r>
          </a:p>
        </p:txBody>
      </p:sp>
      <p:sp>
        <p:nvSpPr>
          <p:cNvPr id="11" name="Rectangle: Rounded Corners 10">
            <a:extLst>
              <a:ext uri="{FF2B5EF4-FFF2-40B4-BE49-F238E27FC236}">
                <a16:creationId xmlns:a16="http://schemas.microsoft.com/office/drawing/2014/main" id="{4F010098-41AB-ABD3-1B49-3B59F314BEF5}"/>
              </a:ext>
            </a:extLst>
          </p:cNvPr>
          <p:cNvSpPr/>
          <p:nvPr/>
        </p:nvSpPr>
        <p:spPr>
          <a:xfrm>
            <a:off x="2690129" y="3379074"/>
            <a:ext cx="104114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camera</a:t>
            </a:r>
          </a:p>
        </p:txBody>
      </p:sp>
      <p:sp>
        <p:nvSpPr>
          <p:cNvPr id="12" name="Rectangle: Rounded Corners 11">
            <a:extLst>
              <a:ext uri="{FF2B5EF4-FFF2-40B4-BE49-F238E27FC236}">
                <a16:creationId xmlns:a16="http://schemas.microsoft.com/office/drawing/2014/main" id="{B3AC77A7-179B-7350-C2BE-F380AA3A01C8}"/>
              </a:ext>
            </a:extLst>
          </p:cNvPr>
          <p:cNvSpPr/>
          <p:nvPr/>
        </p:nvSpPr>
        <p:spPr>
          <a:xfrm>
            <a:off x="4750097" y="2544075"/>
            <a:ext cx="5516533" cy="29527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sp>
        <p:nvSpPr>
          <p:cNvPr id="14" name="Rectangle: Rounded Corners 13">
            <a:extLst>
              <a:ext uri="{FF2B5EF4-FFF2-40B4-BE49-F238E27FC236}">
                <a16:creationId xmlns:a16="http://schemas.microsoft.com/office/drawing/2014/main" id="{4925C447-4880-2544-67F6-1D12938FD191}"/>
              </a:ext>
            </a:extLst>
          </p:cNvPr>
          <p:cNvSpPr/>
          <p:nvPr/>
        </p:nvSpPr>
        <p:spPr>
          <a:xfrm>
            <a:off x="5066478" y="2619994"/>
            <a:ext cx="2087381" cy="118594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37A0818-80A0-67CF-D8F0-74B7A09F750F}"/>
              </a:ext>
            </a:extLst>
          </p:cNvPr>
          <p:cNvSpPr/>
          <p:nvPr/>
        </p:nvSpPr>
        <p:spPr>
          <a:xfrm>
            <a:off x="5453739" y="4206385"/>
            <a:ext cx="3518245" cy="114421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D33FFA8-DE45-3481-1858-AAA7979ED7C0}"/>
              </a:ext>
            </a:extLst>
          </p:cNvPr>
          <p:cNvSpPr txBox="1"/>
          <p:nvPr/>
        </p:nvSpPr>
        <p:spPr>
          <a:xfrm>
            <a:off x="8451650" y="2654052"/>
            <a:ext cx="1971612" cy="369332"/>
          </a:xfrm>
          <a:prstGeom prst="rect">
            <a:avLst/>
          </a:prstGeom>
          <a:noFill/>
        </p:spPr>
        <p:txBody>
          <a:bodyPr wrap="square" rtlCol="0">
            <a:spAutoFit/>
          </a:bodyPr>
          <a:lstStyle/>
          <a:p>
            <a:r>
              <a:rPr lang="en-US">
                <a:solidFill>
                  <a:schemeClr val="bg1">
                    <a:lumMod val="95000"/>
                  </a:schemeClr>
                </a:solidFill>
              </a:rPr>
              <a:t>Raspberry PI4</a:t>
            </a:r>
          </a:p>
        </p:txBody>
      </p:sp>
      <p:sp>
        <p:nvSpPr>
          <p:cNvPr id="20" name="Rectangle: Rounded Corners 19">
            <a:extLst>
              <a:ext uri="{FF2B5EF4-FFF2-40B4-BE49-F238E27FC236}">
                <a16:creationId xmlns:a16="http://schemas.microsoft.com/office/drawing/2014/main" id="{D43B585C-4645-B9B0-90CC-78798C7A3515}"/>
              </a:ext>
            </a:extLst>
          </p:cNvPr>
          <p:cNvSpPr/>
          <p:nvPr/>
        </p:nvSpPr>
        <p:spPr>
          <a:xfrm>
            <a:off x="5575872" y="3362345"/>
            <a:ext cx="85754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images</a:t>
            </a:r>
          </a:p>
        </p:txBody>
      </p:sp>
      <p:sp>
        <p:nvSpPr>
          <p:cNvPr id="21" name="TextBox 20">
            <a:extLst>
              <a:ext uri="{FF2B5EF4-FFF2-40B4-BE49-F238E27FC236}">
                <a16:creationId xmlns:a16="http://schemas.microsoft.com/office/drawing/2014/main" id="{9274F474-3284-29FD-9F68-EACC445B446E}"/>
              </a:ext>
            </a:extLst>
          </p:cNvPr>
          <p:cNvSpPr txBox="1"/>
          <p:nvPr/>
        </p:nvSpPr>
        <p:spPr>
          <a:xfrm>
            <a:off x="5568157" y="2623922"/>
            <a:ext cx="1078318" cy="338554"/>
          </a:xfrm>
          <a:prstGeom prst="rect">
            <a:avLst/>
          </a:prstGeom>
          <a:noFill/>
        </p:spPr>
        <p:txBody>
          <a:bodyPr wrap="square" rtlCol="0">
            <a:spAutoFit/>
          </a:bodyPr>
          <a:lstStyle/>
          <a:p>
            <a:r>
              <a:rPr lang="en-US" sz="1600" err="1"/>
              <a:t>OctoPi</a:t>
            </a:r>
            <a:endParaRPr lang="en-US"/>
          </a:p>
        </p:txBody>
      </p:sp>
      <p:sp>
        <p:nvSpPr>
          <p:cNvPr id="23" name="TextBox 22">
            <a:extLst>
              <a:ext uri="{FF2B5EF4-FFF2-40B4-BE49-F238E27FC236}">
                <a16:creationId xmlns:a16="http://schemas.microsoft.com/office/drawing/2014/main" id="{8C9B9628-450A-92BE-D3D5-8FF58F6F4E67}"/>
              </a:ext>
            </a:extLst>
          </p:cNvPr>
          <p:cNvSpPr txBox="1"/>
          <p:nvPr/>
        </p:nvSpPr>
        <p:spPr>
          <a:xfrm>
            <a:off x="6628170" y="4168251"/>
            <a:ext cx="1792586" cy="369332"/>
          </a:xfrm>
          <a:prstGeom prst="rect">
            <a:avLst/>
          </a:prstGeom>
          <a:noFill/>
        </p:spPr>
        <p:txBody>
          <a:bodyPr wrap="square" rtlCol="0">
            <a:spAutoFit/>
          </a:bodyPr>
          <a:lstStyle/>
          <a:p>
            <a:r>
              <a:rPr lang="en-US"/>
              <a:t>Python</a:t>
            </a:r>
          </a:p>
        </p:txBody>
      </p:sp>
      <p:sp>
        <p:nvSpPr>
          <p:cNvPr id="25" name="Rectangle: Rounded Corners 24">
            <a:extLst>
              <a:ext uri="{FF2B5EF4-FFF2-40B4-BE49-F238E27FC236}">
                <a16:creationId xmlns:a16="http://schemas.microsoft.com/office/drawing/2014/main" id="{2D339351-78C2-84BE-AAFE-A648B933374C}"/>
              </a:ext>
            </a:extLst>
          </p:cNvPr>
          <p:cNvSpPr/>
          <p:nvPr/>
        </p:nvSpPr>
        <p:spPr>
          <a:xfrm>
            <a:off x="5587497" y="4546101"/>
            <a:ext cx="1039639" cy="7087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B0A5331-4D32-3E42-3B20-F1F67505B619}"/>
              </a:ext>
            </a:extLst>
          </p:cNvPr>
          <p:cNvSpPr txBox="1"/>
          <p:nvPr/>
        </p:nvSpPr>
        <p:spPr>
          <a:xfrm>
            <a:off x="5721790" y="4662535"/>
            <a:ext cx="760004" cy="646331"/>
          </a:xfrm>
          <a:prstGeom prst="rect">
            <a:avLst/>
          </a:prstGeom>
          <a:noFill/>
        </p:spPr>
        <p:txBody>
          <a:bodyPr wrap="square" rtlCol="0">
            <a:spAutoFit/>
          </a:bodyPr>
          <a:lstStyle/>
          <a:p>
            <a:r>
              <a:rPr lang="en-US" sz="1200" err="1">
                <a:solidFill>
                  <a:schemeClr val="bg1"/>
                </a:solidFill>
              </a:rPr>
              <a:t>Opencv</a:t>
            </a:r>
            <a:endParaRPr lang="en-US" sz="1200">
              <a:solidFill>
                <a:schemeClr val="bg1"/>
              </a:solidFill>
            </a:endParaRPr>
          </a:p>
          <a:p>
            <a:r>
              <a:rPr lang="en-US" sz="1200" err="1">
                <a:solidFill>
                  <a:schemeClr val="bg1"/>
                </a:solidFill>
              </a:rPr>
              <a:t>Numpy</a:t>
            </a:r>
            <a:endParaRPr lang="en-US" sz="1200">
              <a:solidFill>
                <a:schemeClr val="bg1"/>
              </a:solidFill>
            </a:endParaRPr>
          </a:p>
          <a:p>
            <a:r>
              <a:rPr lang="en-US" sz="1200">
                <a:solidFill>
                  <a:schemeClr val="bg1"/>
                </a:solidFill>
              </a:rPr>
              <a:t>…….</a:t>
            </a:r>
          </a:p>
        </p:txBody>
      </p:sp>
      <p:sp>
        <p:nvSpPr>
          <p:cNvPr id="27" name="Rectangle: Rounded Corners 26">
            <a:extLst>
              <a:ext uri="{FF2B5EF4-FFF2-40B4-BE49-F238E27FC236}">
                <a16:creationId xmlns:a16="http://schemas.microsoft.com/office/drawing/2014/main" id="{7497CFFB-7EE5-2BA1-E8BE-D2117E721ADA}"/>
              </a:ext>
            </a:extLst>
          </p:cNvPr>
          <p:cNvSpPr/>
          <p:nvPr/>
        </p:nvSpPr>
        <p:spPr>
          <a:xfrm>
            <a:off x="7055910" y="4562739"/>
            <a:ext cx="1792586" cy="7087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3B3AEA9-4392-E87A-6B8B-F85DC5655D10}"/>
              </a:ext>
            </a:extLst>
          </p:cNvPr>
          <p:cNvSpPr txBox="1"/>
          <p:nvPr/>
        </p:nvSpPr>
        <p:spPr>
          <a:xfrm>
            <a:off x="7467113" y="4562651"/>
            <a:ext cx="760004" cy="276999"/>
          </a:xfrm>
          <a:prstGeom prst="rect">
            <a:avLst/>
          </a:prstGeom>
          <a:noFill/>
        </p:spPr>
        <p:txBody>
          <a:bodyPr wrap="square" rtlCol="0">
            <a:spAutoFit/>
          </a:bodyPr>
          <a:lstStyle/>
          <a:p>
            <a:r>
              <a:rPr lang="en-US" sz="1200" err="1">
                <a:solidFill>
                  <a:schemeClr val="bg1"/>
                </a:solidFill>
              </a:rPr>
              <a:t>Pytorch</a:t>
            </a:r>
            <a:endParaRPr lang="en-US" sz="1200">
              <a:solidFill>
                <a:schemeClr val="bg1"/>
              </a:solidFill>
            </a:endParaRPr>
          </a:p>
        </p:txBody>
      </p:sp>
      <p:sp>
        <p:nvSpPr>
          <p:cNvPr id="29" name="Rectangle: Rounded Corners 28">
            <a:extLst>
              <a:ext uri="{FF2B5EF4-FFF2-40B4-BE49-F238E27FC236}">
                <a16:creationId xmlns:a16="http://schemas.microsoft.com/office/drawing/2014/main" id="{893615FF-54EB-0A2C-518B-A499C9487CDA}"/>
              </a:ext>
            </a:extLst>
          </p:cNvPr>
          <p:cNvSpPr/>
          <p:nvPr/>
        </p:nvSpPr>
        <p:spPr>
          <a:xfrm>
            <a:off x="7128717" y="4874574"/>
            <a:ext cx="1669657" cy="29546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a:t>YOLO.pt: Inference</a:t>
            </a:r>
          </a:p>
        </p:txBody>
      </p:sp>
      <p:cxnSp>
        <p:nvCxnSpPr>
          <p:cNvPr id="32" name="Straight Arrow Connector 31">
            <a:extLst>
              <a:ext uri="{FF2B5EF4-FFF2-40B4-BE49-F238E27FC236}">
                <a16:creationId xmlns:a16="http://schemas.microsoft.com/office/drawing/2014/main" id="{69A07200-6EE3-54CA-D051-7D4D2773EFB4}"/>
              </a:ext>
            </a:extLst>
          </p:cNvPr>
          <p:cNvCxnSpPr>
            <a:stCxn id="9" idx="3"/>
            <a:endCxn id="11" idx="1"/>
          </p:cNvCxnSpPr>
          <p:nvPr/>
        </p:nvCxnSpPr>
        <p:spPr>
          <a:xfrm>
            <a:off x="1632497" y="3563740"/>
            <a:ext cx="105763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BD49E56C-B6E8-8466-34C8-AEBE3AA4C3AE}"/>
              </a:ext>
            </a:extLst>
          </p:cNvPr>
          <p:cNvCxnSpPr>
            <a:cxnSpLocks/>
            <a:stCxn id="11" idx="3"/>
            <a:endCxn id="20" idx="1"/>
          </p:cNvCxnSpPr>
          <p:nvPr/>
        </p:nvCxnSpPr>
        <p:spPr>
          <a:xfrm flipV="1">
            <a:off x="3731278" y="3547011"/>
            <a:ext cx="1844594" cy="167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6" name="Picture 2">
            <a:extLst>
              <a:ext uri="{FF2B5EF4-FFF2-40B4-BE49-F238E27FC236}">
                <a16:creationId xmlns:a16="http://schemas.microsoft.com/office/drawing/2014/main" id="{C3C9F67D-0FA0-33D5-CDE8-38FDDD760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931" y="3767889"/>
            <a:ext cx="1460280" cy="202120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33616A46-F0FD-0802-3B48-A6AC73C13D7D}"/>
              </a:ext>
            </a:extLst>
          </p:cNvPr>
          <p:cNvPicPr>
            <a:picLocks noChangeAspect="1"/>
          </p:cNvPicPr>
          <p:nvPr/>
        </p:nvPicPr>
        <p:blipFill>
          <a:blip r:embed="rId3"/>
          <a:stretch>
            <a:fillRect/>
          </a:stretch>
        </p:blipFill>
        <p:spPr>
          <a:xfrm>
            <a:off x="2707446" y="4042089"/>
            <a:ext cx="1233416" cy="12408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5" name="Picture 4" descr="Python (programming language) - Wikipedia">
            <a:extLst>
              <a:ext uri="{FF2B5EF4-FFF2-40B4-BE49-F238E27FC236}">
                <a16:creationId xmlns:a16="http://schemas.microsoft.com/office/drawing/2014/main" id="{6BAC51C2-5F23-9317-15B9-B62980361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458" y="4235787"/>
            <a:ext cx="420648" cy="29156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298DC6CD-3129-0D01-024E-45C7490DC007}"/>
              </a:ext>
            </a:extLst>
          </p:cNvPr>
          <p:cNvPicPr>
            <a:picLocks noChangeAspect="1"/>
          </p:cNvPicPr>
          <p:nvPr/>
        </p:nvPicPr>
        <p:blipFill>
          <a:blip r:embed="rId5"/>
          <a:stretch>
            <a:fillRect/>
          </a:stretch>
        </p:blipFill>
        <p:spPr>
          <a:xfrm>
            <a:off x="5039325" y="4723820"/>
            <a:ext cx="359363" cy="3865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3" name="Picture 72">
            <a:extLst>
              <a:ext uri="{FF2B5EF4-FFF2-40B4-BE49-F238E27FC236}">
                <a16:creationId xmlns:a16="http://schemas.microsoft.com/office/drawing/2014/main" id="{BAEC7454-2EA2-65B8-77A6-36F2A1421B5E}"/>
              </a:ext>
            </a:extLst>
          </p:cNvPr>
          <p:cNvPicPr>
            <a:picLocks noChangeAspect="1"/>
          </p:cNvPicPr>
          <p:nvPr/>
        </p:nvPicPr>
        <p:blipFill>
          <a:blip r:embed="rId6"/>
          <a:stretch>
            <a:fillRect/>
          </a:stretch>
        </p:blipFill>
        <p:spPr>
          <a:xfrm>
            <a:off x="6671605" y="4751900"/>
            <a:ext cx="287490" cy="2924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46A84AF7-E8FE-FD52-BBC8-1A061FDDAC2E}"/>
              </a:ext>
            </a:extLst>
          </p:cNvPr>
          <p:cNvPicPr>
            <a:picLocks noChangeAspect="1"/>
          </p:cNvPicPr>
          <p:nvPr/>
        </p:nvPicPr>
        <p:blipFill>
          <a:blip r:embed="rId7"/>
          <a:stretch>
            <a:fillRect/>
          </a:stretch>
        </p:blipFill>
        <p:spPr>
          <a:xfrm>
            <a:off x="7171974" y="2786316"/>
            <a:ext cx="929600" cy="8882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Rounded Corners 5">
            <a:extLst>
              <a:ext uri="{FF2B5EF4-FFF2-40B4-BE49-F238E27FC236}">
                <a16:creationId xmlns:a16="http://schemas.microsoft.com/office/drawing/2014/main" id="{9D2A013E-84CF-5E23-D64D-BD187463A1AA}"/>
              </a:ext>
            </a:extLst>
          </p:cNvPr>
          <p:cNvSpPr/>
          <p:nvPr/>
        </p:nvSpPr>
        <p:spPr>
          <a:xfrm>
            <a:off x="5472651" y="2961897"/>
            <a:ext cx="1078317"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err="1"/>
              <a:t>OctoRest</a:t>
            </a:r>
            <a:endParaRPr lang="en-US" sz="1400"/>
          </a:p>
        </p:txBody>
      </p:sp>
      <p:sp>
        <p:nvSpPr>
          <p:cNvPr id="10" name="Rectangle: Rounded Corners 9">
            <a:extLst>
              <a:ext uri="{FF2B5EF4-FFF2-40B4-BE49-F238E27FC236}">
                <a16:creationId xmlns:a16="http://schemas.microsoft.com/office/drawing/2014/main" id="{DA5674EF-AC48-AE72-302C-17F8A171D39B}"/>
              </a:ext>
            </a:extLst>
          </p:cNvPr>
          <p:cNvSpPr/>
          <p:nvPr/>
        </p:nvSpPr>
        <p:spPr>
          <a:xfrm>
            <a:off x="9079007" y="3869306"/>
            <a:ext cx="1032359" cy="29546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a:t>Results</a:t>
            </a:r>
          </a:p>
        </p:txBody>
      </p:sp>
      <p:cxnSp>
        <p:nvCxnSpPr>
          <p:cNvPr id="17" name="Connector: Elbow 16">
            <a:extLst>
              <a:ext uri="{FF2B5EF4-FFF2-40B4-BE49-F238E27FC236}">
                <a16:creationId xmlns:a16="http://schemas.microsoft.com/office/drawing/2014/main" id="{5F07ACB8-129F-6E15-9AC7-92622E41A026}"/>
              </a:ext>
            </a:extLst>
          </p:cNvPr>
          <p:cNvCxnSpPr>
            <a:cxnSpLocks/>
            <a:stCxn id="29" idx="3"/>
            <a:endCxn id="10" idx="2"/>
          </p:cNvCxnSpPr>
          <p:nvPr/>
        </p:nvCxnSpPr>
        <p:spPr>
          <a:xfrm flipV="1">
            <a:off x="8798374" y="4164775"/>
            <a:ext cx="796813" cy="85753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nector: Elbow 34">
            <a:extLst>
              <a:ext uri="{FF2B5EF4-FFF2-40B4-BE49-F238E27FC236}">
                <a16:creationId xmlns:a16="http://schemas.microsoft.com/office/drawing/2014/main" id="{A7FFFAF9-BF2B-9E7C-2733-A23120D6BCD6}"/>
              </a:ext>
            </a:extLst>
          </p:cNvPr>
          <p:cNvCxnSpPr>
            <a:cxnSpLocks/>
            <a:stCxn id="10" idx="0"/>
            <a:endCxn id="5" idx="3"/>
          </p:cNvCxnSpPr>
          <p:nvPr/>
        </p:nvCxnSpPr>
        <p:spPr>
          <a:xfrm rot="16200000" flipV="1">
            <a:off x="8528956" y="2803074"/>
            <a:ext cx="638851" cy="149361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16AF823B-09FC-50FB-643B-F133E3886190}"/>
              </a:ext>
            </a:extLst>
          </p:cNvPr>
          <p:cNvCxnSpPr>
            <a:cxnSpLocks/>
            <a:stCxn id="20" idx="2"/>
          </p:cNvCxnSpPr>
          <p:nvPr/>
        </p:nvCxnSpPr>
        <p:spPr>
          <a:xfrm>
            <a:off x="6004647" y="3731677"/>
            <a:ext cx="0" cy="504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Connector: Elbow 46">
            <a:extLst>
              <a:ext uri="{FF2B5EF4-FFF2-40B4-BE49-F238E27FC236}">
                <a16:creationId xmlns:a16="http://schemas.microsoft.com/office/drawing/2014/main" id="{6C13F272-6E6A-AA36-3D3E-36A002038AAA}"/>
              </a:ext>
            </a:extLst>
          </p:cNvPr>
          <p:cNvCxnSpPr>
            <a:cxnSpLocks/>
            <a:stCxn id="6" idx="1"/>
            <a:endCxn id="9" idx="0"/>
          </p:cNvCxnSpPr>
          <p:nvPr/>
        </p:nvCxnSpPr>
        <p:spPr>
          <a:xfrm rot="10800000" flipV="1">
            <a:off x="1111923" y="3146562"/>
            <a:ext cx="4360728" cy="23251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9675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1: Computer Vision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19</a:t>
            </a:fld>
            <a:endParaRPr lang="en-US"/>
          </a:p>
        </p:txBody>
      </p:sp>
      <p:sp>
        <p:nvSpPr>
          <p:cNvPr id="6" name="TextBox 5">
            <a:extLst>
              <a:ext uri="{FF2B5EF4-FFF2-40B4-BE49-F238E27FC236}">
                <a16:creationId xmlns:a16="http://schemas.microsoft.com/office/drawing/2014/main" id="{F958D9DB-0CBE-D899-2B04-6560A6A9087D}"/>
              </a:ext>
            </a:extLst>
          </p:cNvPr>
          <p:cNvSpPr txBox="1"/>
          <p:nvPr/>
        </p:nvSpPr>
        <p:spPr>
          <a:xfrm>
            <a:off x="737790" y="1221632"/>
            <a:ext cx="4289495" cy="369332"/>
          </a:xfrm>
          <a:prstGeom prst="rect">
            <a:avLst/>
          </a:prstGeom>
          <a:noFill/>
        </p:spPr>
        <p:txBody>
          <a:bodyPr wrap="square" rtlCol="0">
            <a:spAutoFit/>
          </a:bodyPr>
          <a:lstStyle/>
          <a:p>
            <a:r>
              <a:rPr lang="en-US" sz="1800" b="1">
                <a:solidFill>
                  <a:srgbClr val="783F04"/>
                </a:solidFill>
                <a:latin typeface="Arvo"/>
                <a:ea typeface="Arvo"/>
                <a:cs typeface="Arvo"/>
                <a:sym typeface="Arvo"/>
              </a:rPr>
              <a:t>Deployment and</a:t>
            </a:r>
            <a:r>
              <a:rPr lang="en-US" sz="1800" b="1" i="0" u="none" strike="noStrike" cap="none">
                <a:solidFill>
                  <a:srgbClr val="783F04"/>
                </a:solidFill>
                <a:latin typeface="Arvo"/>
                <a:ea typeface="Arvo"/>
                <a:cs typeface="Arvo"/>
                <a:sym typeface="Arvo"/>
              </a:rPr>
              <a:t> </a:t>
            </a:r>
            <a:r>
              <a:rPr lang="en-US" sz="1800" b="1">
                <a:solidFill>
                  <a:srgbClr val="783F04"/>
                </a:solidFill>
                <a:latin typeface="Arvo"/>
                <a:ea typeface="Arvo"/>
                <a:cs typeface="Arvo"/>
                <a:sym typeface="Arvo"/>
              </a:rPr>
              <a:t>Closed-loop setup</a:t>
            </a:r>
            <a:endParaRPr lang="en-US"/>
          </a:p>
        </p:txBody>
      </p:sp>
      <p:pic>
        <p:nvPicPr>
          <p:cNvPr id="3" name="Online Media 2" title="Object Detection Demonstration">
            <a:hlinkClick r:id="" action="ppaction://media"/>
            <a:extLst>
              <a:ext uri="{FF2B5EF4-FFF2-40B4-BE49-F238E27FC236}">
                <a16:creationId xmlns:a16="http://schemas.microsoft.com/office/drawing/2014/main" id="{FA682EA7-4620-6AD3-A154-3C8495A1307A}"/>
              </a:ext>
            </a:extLst>
          </p:cNvPr>
          <p:cNvPicPr>
            <a:picLocks noRot="1" noChangeAspect="1"/>
          </p:cNvPicPr>
          <p:nvPr>
            <a:videoFile r:link="rId1"/>
          </p:nvPr>
        </p:nvPicPr>
        <p:blipFill>
          <a:blip r:embed="rId3"/>
          <a:stretch>
            <a:fillRect/>
          </a:stretch>
        </p:blipFill>
        <p:spPr>
          <a:xfrm>
            <a:off x="1940911" y="1866713"/>
            <a:ext cx="7717815" cy="4362939"/>
          </a:xfrm>
          <a:prstGeom prst="rect">
            <a:avLst/>
          </a:prstGeom>
        </p:spPr>
      </p:pic>
    </p:spTree>
    <p:extLst>
      <p:ext uri="{BB962C8B-B14F-4D97-AF65-F5344CB8AC3E}">
        <p14:creationId xmlns:p14="http://schemas.microsoft.com/office/powerpoint/2010/main" val="1952393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de-DE" b="1">
                <a:solidFill>
                  <a:srgbClr val="5C0000"/>
                </a:solidFill>
                <a:latin typeface="Times New Roman" panose="02020603050405020304" pitchFamily="18" charset="0"/>
                <a:cs typeface="Times New Roman" panose="02020603050405020304" pitchFamily="18" charset="0"/>
              </a:rPr>
              <a:t> </a:t>
            </a:r>
            <a:r>
              <a:rPr lang="de-DE" sz="4000" b="1">
                <a:solidFill>
                  <a:srgbClr val="5C0000"/>
                </a:solidFill>
                <a:latin typeface="Times New Roman" panose="02020603050405020304" pitchFamily="18" charset="0"/>
                <a:cs typeface="Times New Roman" panose="02020603050405020304" pitchFamily="18" charset="0"/>
              </a:rPr>
              <a:t>Introduction</a:t>
            </a:r>
            <a:endParaRPr lang="en-US" b="1">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2</a:t>
            </a:fld>
            <a:endParaRPr lang="en-US"/>
          </a:p>
        </p:txBody>
      </p:sp>
      <p:sp>
        <p:nvSpPr>
          <p:cNvPr id="3" name="TextBox 30">
            <a:extLst>
              <a:ext uri="{FF2B5EF4-FFF2-40B4-BE49-F238E27FC236}">
                <a16:creationId xmlns:a16="http://schemas.microsoft.com/office/drawing/2014/main" id="{9FB30D97-5E3C-2515-503B-400A23FD6ECF}"/>
              </a:ext>
            </a:extLst>
          </p:cNvPr>
          <p:cNvSpPr txBox="1"/>
          <p:nvPr/>
        </p:nvSpPr>
        <p:spPr>
          <a:xfrm>
            <a:off x="253497" y="1495247"/>
            <a:ext cx="11579381" cy="175432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a:latin typeface="Arial" panose="020B0604020202020204" pitchFamily="34" charset="0"/>
                <a:cs typeface="Arial" panose="020B0604020202020204" pitchFamily="34" charset="0"/>
              </a:rPr>
              <a:t>3D printing represents a significant leap forward in additive manufacturing technology. Despite its promising capabilities, the printing process often encounters various challenges, leading to frequent failures. These issues, such as under extrusion, stringing, and spaghettification, are diverse and recurrent, significantly impeding the seamless execution of print jobs. Consequently, these common errors pose substantial hurdles to the reliability and efficiency of 3D printing technology. These deficiencies can be rectified by having a closed-loop monitoring system, that can see defects and adjust printing properties to remove this defect from the rest of the print.</a:t>
            </a:r>
            <a:endParaRPr lang="en-US" sz="1800" b="0" i="0">
              <a:solidFill>
                <a:srgbClr val="000000"/>
              </a:solidFill>
              <a:effectLst/>
              <a:highlight>
                <a:srgbClr val="FFFFFF"/>
              </a:highlight>
              <a:latin typeface="Arial" panose="020B0604020202020204" pitchFamily="34" charset="0"/>
              <a:cs typeface="Arial" panose="020B0604020202020204" pitchFamily="34" charset="0"/>
            </a:endParaRPr>
          </a:p>
        </p:txBody>
      </p:sp>
      <p:sp>
        <p:nvSpPr>
          <p:cNvPr id="5" name="Google Shape;62;p1">
            <a:extLst>
              <a:ext uri="{FF2B5EF4-FFF2-40B4-BE49-F238E27FC236}">
                <a16:creationId xmlns:a16="http://schemas.microsoft.com/office/drawing/2014/main" id="{3C758F65-112A-11EB-7973-F267BE65E174}"/>
              </a:ext>
            </a:extLst>
          </p:cNvPr>
          <p:cNvSpPr/>
          <p:nvPr/>
        </p:nvSpPr>
        <p:spPr>
          <a:xfrm>
            <a:off x="1739874" y="3326402"/>
            <a:ext cx="8712252" cy="2848791"/>
          </a:xfrm>
          <a:prstGeom prst="roundRect">
            <a:avLst>
              <a:gd name="adj" fmla="val 16667"/>
            </a:avLst>
          </a:prstGeom>
          <a:solidFill>
            <a:srgbClr val="FEC44B"/>
          </a:solidFill>
          <a:ln w="9525" cap="flat" cmpd="sng">
            <a:solidFill>
              <a:srgbClr val="FEC44B"/>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76;p1">
            <a:extLst>
              <a:ext uri="{FF2B5EF4-FFF2-40B4-BE49-F238E27FC236}">
                <a16:creationId xmlns:a16="http://schemas.microsoft.com/office/drawing/2014/main" id="{16A691EB-A1D1-E71F-87D3-26A40D8A5D98}"/>
              </a:ext>
            </a:extLst>
          </p:cNvPr>
          <p:cNvSpPr txBox="1"/>
          <p:nvPr/>
        </p:nvSpPr>
        <p:spPr>
          <a:xfrm>
            <a:off x="2678201" y="5727282"/>
            <a:ext cx="6628488" cy="430857"/>
          </a:xfrm>
          <a:prstGeom prst="rect">
            <a:avLst/>
          </a:prstGeom>
          <a:noFill/>
          <a:ln>
            <a:noFill/>
          </a:ln>
        </p:spPr>
        <p:txBody>
          <a:bodyPr spcFirstLastPara="1" wrap="square" lIns="91425" tIns="91425" rIns="91425" bIns="91425" anchor="t"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2800"/>
              <a:buFont typeface="Arial"/>
              <a:buNone/>
            </a:pPr>
            <a:r>
              <a:rPr lang="en-US" sz="1600" b="1" i="0" u="none" strike="noStrike" cap="none">
                <a:solidFill>
                  <a:srgbClr val="783F04"/>
                </a:solidFill>
                <a:latin typeface="Arvo"/>
                <a:ea typeface="Arvo"/>
                <a:cs typeface="Arvo"/>
                <a:sym typeface="Arvo"/>
              </a:rPr>
              <a:t>Example of 3D-Printing Defects</a:t>
            </a:r>
            <a:endParaRPr sz="1600" b="1" i="0" u="none" strike="noStrike" cap="none">
              <a:solidFill>
                <a:srgbClr val="783F04"/>
              </a:solidFill>
              <a:latin typeface="Arvo"/>
              <a:ea typeface="Arvo"/>
              <a:cs typeface="Arvo"/>
              <a:sym typeface="Arvo"/>
            </a:endParaRPr>
          </a:p>
        </p:txBody>
      </p:sp>
      <p:pic>
        <p:nvPicPr>
          <p:cNvPr id="10" name="Picture 9">
            <a:extLst>
              <a:ext uri="{FF2B5EF4-FFF2-40B4-BE49-F238E27FC236}">
                <a16:creationId xmlns:a16="http://schemas.microsoft.com/office/drawing/2014/main" id="{B866ED74-2181-FAEF-7750-5199521BAFEE}"/>
              </a:ext>
            </a:extLst>
          </p:cNvPr>
          <p:cNvPicPr>
            <a:picLocks noChangeAspect="1"/>
          </p:cNvPicPr>
          <p:nvPr/>
        </p:nvPicPr>
        <p:blipFill>
          <a:blip r:embed="rId2"/>
          <a:stretch>
            <a:fillRect/>
          </a:stretch>
        </p:blipFill>
        <p:spPr>
          <a:xfrm>
            <a:off x="1902066" y="3466990"/>
            <a:ext cx="8416239" cy="2243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14941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2: Time Series</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20</a:t>
            </a:fld>
            <a:endParaRPr lang="en-US"/>
          </a:p>
        </p:txBody>
      </p:sp>
      <p:pic>
        <p:nvPicPr>
          <p:cNvPr id="7" name="Picture 6">
            <a:extLst>
              <a:ext uri="{FF2B5EF4-FFF2-40B4-BE49-F238E27FC236}">
                <a16:creationId xmlns:a16="http://schemas.microsoft.com/office/drawing/2014/main" id="{EC9226BC-946B-1521-6D31-941910E1F53A}"/>
              </a:ext>
            </a:extLst>
          </p:cNvPr>
          <p:cNvPicPr>
            <a:picLocks noChangeAspect="1"/>
          </p:cNvPicPr>
          <p:nvPr/>
        </p:nvPicPr>
        <p:blipFill>
          <a:blip r:embed="rId2"/>
          <a:stretch>
            <a:fillRect/>
          </a:stretch>
        </p:blipFill>
        <p:spPr>
          <a:xfrm>
            <a:off x="249438" y="3395876"/>
            <a:ext cx="5640642" cy="2506334"/>
          </a:xfrm>
          <a:prstGeom prst="rect">
            <a:avLst/>
          </a:prstGeom>
        </p:spPr>
      </p:pic>
      <p:sp>
        <p:nvSpPr>
          <p:cNvPr id="8" name="Google Shape;62;p1">
            <a:extLst>
              <a:ext uri="{FF2B5EF4-FFF2-40B4-BE49-F238E27FC236}">
                <a16:creationId xmlns:a16="http://schemas.microsoft.com/office/drawing/2014/main" id="{E4058EEB-FFCE-F70E-BC06-54940A026603}"/>
              </a:ext>
            </a:extLst>
          </p:cNvPr>
          <p:cNvSpPr/>
          <p:nvPr/>
        </p:nvSpPr>
        <p:spPr>
          <a:xfrm>
            <a:off x="6096000" y="3349690"/>
            <a:ext cx="5727726" cy="2598707"/>
          </a:xfrm>
          <a:prstGeom prst="roundRect">
            <a:avLst>
              <a:gd name="adj" fmla="val 16667"/>
            </a:avLst>
          </a:prstGeom>
          <a:solidFill>
            <a:srgbClr val="FEC44B"/>
          </a:solidFill>
          <a:ln w="9525" cap="flat" cmpd="sng">
            <a:solidFill>
              <a:srgbClr val="FEC44B"/>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 name="Google Shape;101;p1">
            <a:extLst>
              <a:ext uri="{FF2B5EF4-FFF2-40B4-BE49-F238E27FC236}">
                <a16:creationId xmlns:a16="http://schemas.microsoft.com/office/drawing/2014/main" id="{F2979E3A-EDCB-2861-2808-46459CEE0DAF}"/>
              </a:ext>
            </a:extLst>
          </p:cNvPr>
          <p:cNvPicPr preferRelativeResize="0"/>
          <p:nvPr/>
        </p:nvPicPr>
        <p:blipFill>
          <a:blip r:embed="rId3">
            <a:alphaModFix/>
          </a:blip>
          <a:stretch>
            <a:fillRect/>
          </a:stretch>
        </p:blipFill>
        <p:spPr>
          <a:xfrm>
            <a:off x="6168944" y="3486698"/>
            <a:ext cx="2738680" cy="2043731"/>
          </a:xfrm>
          <a:prstGeom prst="roundRect">
            <a:avLst>
              <a:gd name="adj" fmla="val 16667"/>
            </a:avLst>
          </a:prstGeom>
          <a:noFill/>
          <a:ln>
            <a:noFill/>
          </a:ln>
          <a:effectLst>
            <a:outerShdw blurRad="57150" dist="19050" dir="5400000" algn="bl" rotWithShape="0">
              <a:srgbClr val="000000">
                <a:alpha val="49410"/>
              </a:srgbClr>
            </a:outerShdw>
          </a:effectLst>
        </p:spPr>
      </p:pic>
      <p:pic>
        <p:nvPicPr>
          <p:cNvPr id="11" name="Google Shape;102;p1">
            <a:extLst>
              <a:ext uri="{FF2B5EF4-FFF2-40B4-BE49-F238E27FC236}">
                <a16:creationId xmlns:a16="http://schemas.microsoft.com/office/drawing/2014/main" id="{0CED8E58-B71D-B2A8-A6E9-A3955208C9FF}"/>
              </a:ext>
            </a:extLst>
          </p:cNvPr>
          <p:cNvPicPr preferRelativeResize="0"/>
          <p:nvPr/>
        </p:nvPicPr>
        <p:blipFill>
          <a:blip r:embed="rId4">
            <a:alphaModFix/>
          </a:blip>
          <a:stretch>
            <a:fillRect/>
          </a:stretch>
        </p:blipFill>
        <p:spPr>
          <a:xfrm>
            <a:off x="8959863" y="3513333"/>
            <a:ext cx="2738680" cy="2017097"/>
          </a:xfrm>
          <a:prstGeom prst="roundRect">
            <a:avLst>
              <a:gd name="adj" fmla="val 16667"/>
            </a:avLst>
          </a:prstGeom>
          <a:noFill/>
          <a:ln>
            <a:noFill/>
          </a:ln>
          <a:effectLst>
            <a:outerShdw blurRad="57150" dist="19050" dir="5400000" algn="bl" rotWithShape="0">
              <a:srgbClr val="000000">
                <a:alpha val="49410"/>
              </a:srgbClr>
            </a:outerShdw>
          </a:effectLst>
        </p:spPr>
      </p:pic>
      <p:sp>
        <p:nvSpPr>
          <p:cNvPr id="12" name="Google Shape;76;p1">
            <a:extLst>
              <a:ext uri="{FF2B5EF4-FFF2-40B4-BE49-F238E27FC236}">
                <a16:creationId xmlns:a16="http://schemas.microsoft.com/office/drawing/2014/main" id="{348D7CB0-DD14-5CB6-62D7-7E6E10ABDB45}"/>
              </a:ext>
            </a:extLst>
          </p:cNvPr>
          <p:cNvSpPr txBox="1"/>
          <p:nvPr/>
        </p:nvSpPr>
        <p:spPr>
          <a:xfrm>
            <a:off x="6913341" y="5530431"/>
            <a:ext cx="3948134" cy="430857"/>
          </a:xfrm>
          <a:prstGeom prst="rect">
            <a:avLst/>
          </a:prstGeom>
          <a:noFill/>
          <a:ln>
            <a:noFill/>
          </a:ln>
        </p:spPr>
        <p:txBody>
          <a:bodyPr spcFirstLastPara="1" wrap="square" lIns="91425" tIns="91425" rIns="91425" bIns="91425" anchor="t"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100000"/>
              </a:lnSpc>
              <a:spcBef>
                <a:spcPts val="0"/>
              </a:spcBef>
              <a:spcAft>
                <a:spcPts val="0"/>
              </a:spcAft>
              <a:buClr>
                <a:srgbClr val="000000"/>
              </a:buClr>
              <a:buSzPts val="2800"/>
              <a:buFont typeface="Arial"/>
              <a:buNone/>
            </a:pPr>
            <a:r>
              <a:rPr lang="en-US" sz="1600" b="1" err="1">
                <a:solidFill>
                  <a:srgbClr val="783F04"/>
                </a:solidFill>
                <a:latin typeface="Arvo"/>
                <a:ea typeface="Arvo"/>
                <a:cs typeface="Arvo"/>
                <a:sym typeface="Arvo"/>
              </a:rPr>
              <a:t>DenseNet</a:t>
            </a:r>
            <a:r>
              <a:rPr lang="en-US" sz="1600" b="1">
                <a:solidFill>
                  <a:srgbClr val="783F04"/>
                </a:solidFill>
                <a:latin typeface="Arvo"/>
                <a:ea typeface="Arvo"/>
                <a:cs typeface="Arvo"/>
                <a:sym typeface="Arvo"/>
              </a:rPr>
              <a:t> results</a:t>
            </a:r>
            <a:endParaRPr sz="1600" b="1" i="0" u="none" strike="noStrike" cap="none">
              <a:solidFill>
                <a:srgbClr val="783F04"/>
              </a:solidFill>
              <a:latin typeface="Arvo"/>
              <a:ea typeface="Arvo"/>
              <a:cs typeface="Arvo"/>
              <a:sym typeface="Arvo"/>
            </a:endParaRPr>
          </a:p>
        </p:txBody>
      </p:sp>
      <p:sp>
        <p:nvSpPr>
          <p:cNvPr id="13" name="TextBox 6">
            <a:extLst>
              <a:ext uri="{FF2B5EF4-FFF2-40B4-BE49-F238E27FC236}">
                <a16:creationId xmlns:a16="http://schemas.microsoft.com/office/drawing/2014/main" id="{2CE16556-086B-CD1D-BAC6-1D255F54D88A}"/>
              </a:ext>
            </a:extLst>
          </p:cNvPr>
          <p:cNvSpPr txBox="1"/>
          <p:nvPr/>
        </p:nvSpPr>
        <p:spPr>
          <a:xfrm>
            <a:off x="517250" y="1362624"/>
            <a:ext cx="10959395" cy="923330"/>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a:solidFill>
                  <a:srgbClr val="000000"/>
                </a:solidFill>
                <a:highlight>
                  <a:srgbClr val="FFFFFF"/>
                </a:highlight>
                <a:latin typeface="Arial"/>
                <a:cs typeface="Arial"/>
              </a:rPr>
              <a:t>Acoustic</a:t>
            </a:r>
            <a:r>
              <a:rPr lang="en-US" sz="1800" i="0">
                <a:solidFill>
                  <a:srgbClr val="000000"/>
                </a:solidFill>
                <a:effectLst/>
                <a:highlight>
                  <a:srgbClr val="FFFFFF"/>
                </a:highlight>
                <a:latin typeface="Arial"/>
                <a:cs typeface="Arial"/>
              </a:rPr>
              <a:t> emission signals generated during the printing process are captured and analyzed to identify patterns associated with various defects. Feature extraction techniques are applied to the acoustic data, and a dense neural network is trained to classify those defects.</a:t>
            </a:r>
            <a:endParaRPr lang="en-US">
              <a:latin typeface="Arial"/>
              <a:cs typeface="Arial"/>
            </a:endParaRPr>
          </a:p>
        </p:txBody>
      </p:sp>
      <p:sp>
        <p:nvSpPr>
          <p:cNvPr id="14" name="TextBox 13">
            <a:extLst>
              <a:ext uri="{FF2B5EF4-FFF2-40B4-BE49-F238E27FC236}">
                <a16:creationId xmlns:a16="http://schemas.microsoft.com/office/drawing/2014/main" id="{B121262E-C8FB-AB1C-C62F-CD5A10DCEC80}"/>
              </a:ext>
            </a:extLst>
          </p:cNvPr>
          <p:cNvSpPr txBox="1"/>
          <p:nvPr/>
        </p:nvSpPr>
        <p:spPr>
          <a:xfrm>
            <a:off x="739148" y="2824457"/>
            <a:ext cx="4356482" cy="369332"/>
          </a:xfrm>
          <a:prstGeom prst="rect">
            <a:avLst/>
          </a:prstGeom>
          <a:noFill/>
        </p:spPr>
        <p:txBody>
          <a:bodyPr wrap="square" lIns="91440" tIns="45720" rIns="91440" bIns="45720" rtlCol="0" anchor="t">
            <a:spAutoFit/>
          </a:bodyPr>
          <a:lstStyle/>
          <a:p>
            <a:r>
              <a:rPr lang="en-US" b="1"/>
              <a:t>Feature extraction and Data Labeling</a:t>
            </a:r>
          </a:p>
        </p:txBody>
      </p:sp>
      <p:sp>
        <p:nvSpPr>
          <p:cNvPr id="15" name="TextBox 14">
            <a:extLst>
              <a:ext uri="{FF2B5EF4-FFF2-40B4-BE49-F238E27FC236}">
                <a16:creationId xmlns:a16="http://schemas.microsoft.com/office/drawing/2014/main" id="{C19D9B92-30C8-70B7-670C-AEA363356028}"/>
              </a:ext>
            </a:extLst>
          </p:cNvPr>
          <p:cNvSpPr txBox="1"/>
          <p:nvPr/>
        </p:nvSpPr>
        <p:spPr>
          <a:xfrm>
            <a:off x="6913341" y="2809495"/>
            <a:ext cx="3578289" cy="369332"/>
          </a:xfrm>
          <a:prstGeom prst="rect">
            <a:avLst/>
          </a:prstGeom>
          <a:noFill/>
        </p:spPr>
        <p:txBody>
          <a:bodyPr wrap="square" lIns="91440" tIns="45720" rIns="91440" bIns="45720" rtlCol="0" anchor="t">
            <a:spAutoFit/>
          </a:bodyPr>
          <a:lstStyle/>
          <a:p>
            <a:r>
              <a:rPr lang="en-US" b="1"/>
              <a:t>Model Training and evaluation</a:t>
            </a:r>
          </a:p>
        </p:txBody>
      </p:sp>
    </p:spTree>
    <p:extLst>
      <p:ext uri="{BB962C8B-B14F-4D97-AF65-F5344CB8AC3E}">
        <p14:creationId xmlns:p14="http://schemas.microsoft.com/office/powerpoint/2010/main" val="2724012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2: Time Series</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21</a:t>
            </a:fld>
            <a:endParaRPr lang="en-US"/>
          </a:p>
        </p:txBody>
      </p:sp>
      <p:pic>
        <p:nvPicPr>
          <p:cNvPr id="1030" name="Picture 6" descr="Une image contenant capture d’écran, ligne, texte, Tracé&#10;&#10;Description générée automatiquement">
            <a:extLst>
              <a:ext uri="{FF2B5EF4-FFF2-40B4-BE49-F238E27FC236}">
                <a16:creationId xmlns:a16="http://schemas.microsoft.com/office/drawing/2014/main" id="{EAB6681F-BD94-EA3F-D033-2F5F675FC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082" y="1991608"/>
            <a:ext cx="10515599" cy="863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diagram of a graph&#10;&#10;Description automatically generated">
            <a:extLst>
              <a:ext uri="{FF2B5EF4-FFF2-40B4-BE49-F238E27FC236}">
                <a16:creationId xmlns:a16="http://schemas.microsoft.com/office/drawing/2014/main" id="{CA1C0A70-6173-DF9F-356E-1931B2CD1990}"/>
              </a:ext>
            </a:extLst>
          </p:cNvPr>
          <p:cNvPicPr>
            <a:picLocks noChangeAspect="1"/>
          </p:cNvPicPr>
          <p:nvPr/>
        </p:nvPicPr>
        <p:blipFill>
          <a:blip r:embed="rId3"/>
          <a:stretch>
            <a:fillRect/>
          </a:stretch>
        </p:blipFill>
        <p:spPr>
          <a:xfrm>
            <a:off x="976022" y="3096073"/>
            <a:ext cx="10374189" cy="2943225"/>
          </a:xfrm>
          <a:prstGeom prst="rect">
            <a:avLst/>
          </a:prstGeom>
        </p:spPr>
      </p:pic>
      <p:sp>
        <p:nvSpPr>
          <p:cNvPr id="6" name="TextBox 5">
            <a:extLst>
              <a:ext uri="{FF2B5EF4-FFF2-40B4-BE49-F238E27FC236}">
                <a16:creationId xmlns:a16="http://schemas.microsoft.com/office/drawing/2014/main" id="{9BDA6C16-1575-AE8C-0745-FC12AE30F2A4}"/>
              </a:ext>
            </a:extLst>
          </p:cNvPr>
          <p:cNvSpPr txBox="1"/>
          <p:nvPr/>
        </p:nvSpPr>
        <p:spPr>
          <a:xfrm>
            <a:off x="640097" y="1338862"/>
            <a:ext cx="4289495" cy="369332"/>
          </a:xfrm>
          <a:prstGeom prst="rect">
            <a:avLst/>
          </a:prstGeom>
          <a:noFill/>
        </p:spPr>
        <p:txBody>
          <a:bodyPr wrap="square" lIns="91440" tIns="45720" rIns="91440" bIns="45720" rtlCol="0" anchor="t">
            <a:spAutoFit/>
          </a:bodyPr>
          <a:lstStyle/>
          <a:p>
            <a:r>
              <a:rPr lang="en-US" b="1">
                <a:solidFill>
                  <a:srgbClr val="783F04"/>
                </a:solidFill>
                <a:latin typeface="Arvo"/>
                <a:sym typeface="Arvo"/>
              </a:rPr>
              <a:t>Data acquisition parameters setup</a:t>
            </a:r>
            <a:endParaRPr lang="en-US"/>
          </a:p>
        </p:txBody>
      </p:sp>
    </p:spTree>
    <p:extLst>
      <p:ext uri="{BB962C8B-B14F-4D97-AF65-F5344CB8AC3E}">
        <p14:creationId xmlns:p14="http://schemas.microsoft.com/office/powerpoint/2010/main" val="2794165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2: Time Series</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22</a:t>
            </a:fld>
            <a:endParaRPr lang="en-US"/>
          </a:p>
        </p:txBody>
      </p:sp>
      <p:pic>
        <p:nvPicPr>
          <p:cNvPr id="1028" name="Picture 4" descr="Une image contenant texte, capture d’écran, diagramme, conception&#10;&#10;Description générée automatiquement">
            <a:extLst>
              <a:ext uri="{FF2B5EF4-FFF2-40B4-BE49-F238E27FC236}">
                <a16:creationId xmlns:a16="http://schemas.microsoft.com/office/drawing/2014/main" id="{4BD3F4A1-4002-2043-1B5C-67CAB1A73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06" y="2254803"/>
            <a:ext cx="6646506" cy="35424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e image contenant texte, capture d’écran, logiciel, Logiciel multimédia&#10;&#10;Description générée automatiquement">
            <a:extLst>
              <a:ext uri="{FF2B5EF4-FFF2-40B4-BE49-F238E27FC236}">
                <a16:creationId xmlns:a16="http://schemas.microsoft.com/office/drawing/2014/main" id="{C4B4B91F-48D4-9878-17CA-0B089C917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575" y="2372034"/>
            <a:ext cx="4089919" cy="154386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Une image contenant capture d’écran, Caractère coloré, ligne&#10;&#10;Description générée automatiquement">
            <a:extLst>
              <a:ext uri="{FF2B5EF4-FFF2-40B4-BE49-F238E27FC236}">
                <a16:creationId xmlns:a16="http://schemas.microsoft.com/office/drawing/2014/main" id="{15827ECC-20C7-D89F-B682-6A85092A86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060" y="3915896"/>
            <a:ext cx="4229394" cy="1986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894D1C-D43B-FB33-953B-CD3BD7763D0C}"/>
              </a:ext>
            </a:extLst>
          </p:cNvPr>
          <p:cNvSpPr txBox="1"/>
          <p:nvPr/>
        </p:nvSpPr>
        <p:spPr>
          <a:xfrm>
            <a:off x="7964851" y="1671936"/>
            <a:ext cx="3408504" cy="369332"/>
          </a:xfrm>
          <a:prstGeom prst="rect">
            <a:avLst/>
          </a:prstGeom>
          <a:noFill/>
        </p:spPr>
        <p:txBody>
          <a:bodyPr wrap="square" lIns="91440" tIns="45720" rIns="91440" bIns="45720" rtlCol="0" anchor="t">
            <a:spAutoFit/>
          </a:bodyPr>
          <a:lstStyle/>
          <a:p>
            <a:r>
              <a:rPr lang="en-US" b="1"/>
              <a:t>Data structures</a:t>
            </a:r>
          </a:p>
        </p:txBody>
      </p:sp>
      <p:sp>
        <p:nvSpPr>
          <p:cNvPr id="6" name="TextBox 5">
            <a:extLst>
              <a:ext uri="{FF2B5EF4-FFF2-40B4-BE49-F238E27FC236}">
                <a16:creationId xmlns:a16="http://schemas.microsoft.com/office/drawing/2014/main" id="{D01D89E7-E136-4B12-1FFE-18754BA9066B}"/>
              </a:ext>
            </a:extLst>
          </p:cNvPr>
          <p:cNvSpPr txBox="1"/>
          <p:nvPr/>
        </p:nvSpPr>
        <p:spPr>
          <a:xfrm>
            <a:off x="1693004" y="1671936"/>
            <a:ext cx="3408504" cy="369332"/>
          </a:xfrm>
          <a:prstGeom prst="rect">
            <a:avLst/>
          </a:prstGeom>
          <a:noFill/>
        </p:spPr>
        <p:txBody>
          <a:bodyPr wrap="square" lIns="91440" tIns="45720" rIns="91440" bIns="45720" rtlCol="0" anchor="t">
            <a:spAutoFit/>
          </a:bodyPr>
          <a:lstStyle/>
          <a:p>
            <a:r>
              <a:rPr lang="en-US" b="1"/>
              <a:t>Real-time capabilities</a:t>
            </a:r>
          </a:p>
        </p:txBody>
      </p:sp>
    </p:spTree>
    <p:extLst>
      <p:ext uri="{BB962C8B-B14F-4D97-AF65-F5344CB8AC3E}">
        <p14:creationId xmlns:p14="http://schemas.microsoft.com/office/powerpoint/2010/main" val="2165948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2: Time Series</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23</a:t>
            </a:fld>
            <a:endParaRPr lang="en-US"/>
          </a:p>
        </p:txBody>
      </p:sp>
      <p:pic>
        <p:nvPicPr>
          <p:cNvPr id="1026" name="Picture 2" descr="Une image contenant texte, diagramme, Plan, capture d’écran&#10;&#10;Description générée automatiquement">
            <a:extLst>
              <a:ext uri="{FF2B5EF4-FFF2-40B4-BE49-F238E27FC236}">
                <a16:creationId xmlns:a16="http://schemas.microsoft.com/office/drawing/2014/main" id="{2608824E-580E-342E-6607-BCC07789F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510" y="88413"/>
            <a:ext cx="4996846" cy="17982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DDFDC4-7EFD-69AD-B44C-46909D20223B}"/>
              </a:ext>
            </a:extLst>
          </p:cNvPr>
          <p:cNvPicPr>
            <a:picLocks noChangeAspect="1"/>
          </p:cNvPicPr>
          <p:nvPr/>
        </p:nvPicPr>
        <p:blipFill>
          <a:blip r:embed="rId3"/>
          <a:stretch>
            <a:fillRect/>
          </a:stretch>
        </p:blipFill>
        <p:spPr>
          <a:xfrm>
            <a:off x="286058" y="1906065"/>
            <a:ext cx="6301436" cy="3135097"/>
          </a:xfrm>
          <a:prstGeom prst="rect">
            <a:avLst/>
          </a:prstGeom>
        </p:spPr>
      </p:pic>
      <p:pic>
        <p:nvPicPr>
          <p:cNvPr id="6" name="Picture 7" descr="A blue graph with numbers and lines&#10;&#10;Description automatically generated">
            <a:extLst>
              <a:ext uri="{FF2B5EF4-FFF2-40B4-BE49-F238E27FC236}">
                <a16:creationId xmlns:a16="http://schemas.microsoft.com/office/drawing/2014/main" id="{7EB083D2-D674-CC6D-DAAD-C50449D95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263" y="2144554"/>
            <a:ext cx="4175698" cy="19326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A graph of a sound wave&#10;&#10;Description automatically generated">
            <a:extLst>
              <a:ext uri="{FF2B5EF4-FFF2-40B4-BE49-F238E27FC236}">
                <a16:creationId xmlns:a16="http://schemas.microsoft.com/office/drawing/2014/main" id="{88FF5B83-3696-93B9-66A5-114B2E8ED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4663" y="4328385"/>
            <a:ext cx="4181067" cy="17135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A7E0E3F-0DB8-B83F-F1A1-B5F94876AA50}"/>
              </a:ext>
            </a:extLst>
          </p:cNvPr>
          <p:cNvPicPr>
            <a:picLocks noChangeAspect="1"/>
          </p:cNvPicPr>
          <p:nvPr/>
        </p:nvPicPr>
        <p:blipFill>
          <a:blip r:embed="rId6"/>
          <a:stretch>
            <a:fillRect/>
          </a:stretch>
        </p:blipFill>
        <p:spPr>
          <a:xfrm>
            <a:off x="286058" y="5058856"/>
            <a:ext cx="6114078" cy="1153850"/>
          </a:xfrm>
          <a:prstGeom prst="rect">
            <a:avLst/>
          </a:prstGeom>
        </p:spPr>
      </p:pic>
      <p:sp>
        <p:nvSpPr>
          <p:cNvPr id="3" name="TextBox 2">
            <a:extLst>
              <a:ext uri="{FF2B5EF4-FFF2-40B4-BE49-F238E27FC236}">
                <a16:creationId xmlns:a16="http://schemas.microsoft.com/office/drawing/2014/main" id="{FAC78494-113A-C0CC-54FA-653F5D578CE6}"/>
              </a:ext>
            </a:extLst>
          </p:cNvPr>
          <p:cNvSpPr txBox="1"/>
          <p:nvPr/>
        </p:nvSpPr>
        <p:spPr>
          <a:xfrm>
            <a:off x="1541879" y="1354681"/>
            <a:ext cx="4460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Cyber Physical System : edge device</a:t>
            </a:r>
          </a:p>
        </p:txBody>
      </p:sp>
    </p:spTree>
    <p:extLst>
      <p:ext uri="{BB962C8B-B14F-4D97-AF65-F5344CB8AC3E}">
        <p14:creationId xmlns:p14="http://schemas.microsoft.com/office/powerpoint/2010/main" val="493841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2: Time Series</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24</a:t>
            </a:fld>
            <a:endParaRPr lang="en-US"/>
          </a:p>
        </p:txBody>
      </p:sp>
      <p:pic>
        <p:nvPicPr>
          <p:cNvPr id="8" name="Picture 7">
            <a:extLst>
              <a:ext uri="{FF2B5EF4-FFF2-40B4-BE49-F238E27FC236}">
                <a16:creationId xmlns:a16="http://schemas.microsoft.com/office/drawing/2014/main" id="{20CE1247-C862-E0F4-7A0B-505D22EB3D4F}"/>
              </a:ext>
            </a:extLst>
          </p:cNvPr>
          <p:cNvPicPr>
            <a:picLocks noChangeAspect="1"/>
          </p:cNvPicPr>
          <p:nvPr/>
        </p:nvPicPr>
        <p:blipFill>
          <a:blip r:embed="rId2"/>
          <a:stretch>
            <a:fillRect/>
          </a:stretch>
        </p:blipFill>
        <p:spPr>
          <a:xfrm>
            <a:off x="145293" y="1986737"/>
            <a:ext cx="5109672" cy="1301805"/>
          </a:xfrm>
          <a:prstGeom prst="rect">
            <a:avLst/>
          </a:prstGeom>
        </p:spPr>
      </p:pic>
      <p:pic>
        <p:nvPicPr>
          <p:cNvPr id="10" name="Picture 9">
            <a:extLst>
              <a:ext uri="{FF2B5EF4-FFF2-40B4-BE49-F238E27FC236}">
                <a16:creationId xmlns:a16="http://schemas.microsoft.com/office/drawing/2014/main" id="{9035FBA5-6FF4-47CC-5FC5-E30E7665D229}"/>
              </a:ext>
            </a:extLst>
          </p:cNvPr>
          <p:cNvPicPr>
            <a:picLocks noChangeAspect="1"/>
          </p:cNvPicPr>
          <p:nvPr/>
        </p:nvPicPr>
        <p:blipFill>
          <a:blip r:embed="rId3"/>
          <a:stretch>
            <a:fillRect/>
          </a:stretch>
        </p:blipFill>
        <p:spPr>
          <a:xfrm>
            <a:off x="236194" y="4035278"/>
            <a:ext cx="4931569" cy="2159756"/>
          </a:xfrm>
          <a:prstGeom prst="rect">
            <a:avLst/>
          </a:prstGeom>
        </p:spPr>
      </p:pic>
      <p:pic>
        <p:nvPicPr>
          <p:cNvPr id="12" name="Picture 11">
            <a:extLst>
              <a:ext uri="{FF2B5EF4-FFF2-40B4-BE49-F238E27FC236}">
                <a16:creationId xmlns:a16="http://schemas.microsoft.com/office/drawing/2014/main" id="{12A4DE5E-AEF1-3B9E-47A0-655433D7C403}"/>
              </a:ext>
            </a:extLst>
          </p:cNvPr>
          <p:cNvPicPr>
            <a:picLocks noChangeAspect="1"/>
          </p:cNvPicPr>
          <p:nvPr/>
        </p:nvPicPr>
        <p:blipFill>
          <a:blip r:embed="rId4"/>
          <a:stretch>
            <a:fillRect/>
          </a:stretch>
        </p:blipFill>
        <p:spPr>
          <a:xfrm>
            <a:off x="6834869" y="4038031"/>
            <a:ext cx="5137767" cy="2159130"/>
          </a:xfrm>
          <a:prstGeom prst="rect">
            <a:avLst/>
          </a:prstGeom>
        </p:spPr>
      </p:pic>
      <p:pic>
        <p:nvPicPr>
          <p:cNvPr id="13" name="Picture 12">
            <a:extLst>
              <a:ext uri="{FF2B5EF4-FFF2-40B4-BE49-F238E27FC236}">
                <a16:creationId xmlns:a16="http://schemas.microsoft.com/office/drawing/2014/main" id="{210E9B4A-6D67-A5D4-BE01-77055370B255}"/>
              </a:ext>
            </a:extLst>
          </p:cNvPr>
          <p:cNvPicPr>
            <a:picLocks noChangeAspect="1"/>
          </p:cNvPicPr>
          <p:nvPr/>
        </p:nvPicPr>
        <p:blipFill>
          <a:blip r:embed="rId5"/>
          <a:stretch>
            <a:fillRect/>
          </a:stretch>
        </p:blipFill>
        <p:spPr>
          <a:xfrm>
            <a:off x="6551560" y="2449646"/>
            <a:ext cx="2745726" cy="1314558"/>
          </a:xfrm>
          <a:prstGeom prst="rect">
            <a:avLst/>
          </a:prstGeom>
        </p:spPr>
      </p:pic>
      <p:pic>
        <p:nvPicPr>
          <p:cNvPr id="14" name="Picture 6">
            <a:extLst>
              <a:ext uri="{FF2B5EF4-FFF2-40B4-BE49-F238E27FC236}">
                <a16:creationId xmlns:a16="http://schemas.microsoft.com/office/drawing/2014/main" id="{3EB3DCB2-1CA8-231A-29E6-435D19C96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0694" y="2446400"/>
            <a:ext cx="2285153" cy="13049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BF3CD4-0D15-4E4C-BE5A-5B3EEBA0FAEB}"/>
              </a:ext>
            </a:extLst>
          </p:cNvPr>
          <p:cNvSpPr txBox="1"/>
          <p:nvPr/>
        </p:nvSpPr>
        <p:spPr>
          <a:xfrm>
            <a:off x="1482309" y="1548484"/>
            <a:ext cx="25547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Tabulated data</a:t>
            </a:r>
          </a:p>
        </p:txBody>
      </p:sp>
      <p:sp>
        <p:nvSpPr>
          <p:cNvPr id="6" name="TextBox 5">
            <a:extLst>
              <a:ext uri="{FF2B5EF4-FFF2-40B4-BE49-F238E27FC236}">
                <a16:creationId xmlns:a16="http://schemas.microsoft.com/office/drawing/2014/main" id="{D6B31A23-3C41-595C-B422-B5AB92FEB10B}"/>
              </a:ext>
            </a:extLst>
          </p:cNvPr>
          <p:cNvSpPr txBox="1"/>
          <p:nvPr/>
        </p:nvSpPr>
        <p:spPr>
          <a:xfrm>
            <a:off x="7964851" y="1671936"/>
            <a:ext cx="3408504" cy="369332"/>
          </a:xfrm>
          <a:prstGeom prst="rect">
            <a:avLst/>
          </a:prstGeom>
          <a:noFill/>
        </p:spPr>
        <p:txBody>
          <a:bodyPr wrap="square" lIns="91440" tIns="45720" rIns="91440" bIns="45720" rtlCol="0" anchor="t">
            <a:spAutoFit/>
          </a:bodyPr>
          <a:lstStyle/>
          <a:p>
            <a:r>
              <a:rPr lang="en-US" b="1"/>
              <a:t>Time series Data</a:t>
            </a:r>
          </a:p>
        </p:txBody>
      </p:sp>
      <p:sp>
        <p:nvSpPr>
          <p:cNvPr id="7" name="TextBox 6">
            <a:extLst>
              <a:ext uri="{FF2B5EF4-FFF2-40B4-BE49-F238E27FC236}">
                <a16:creationId xmlns:a16="http://schemas.microsoft.com/office/drawing/2014/main" id="{05B56FE8-25C6-ADA3-2A65-9A1C8213251F}"/>
              </a:ext>
            </a:extLst>
          </p:cNvPr>
          <p:cNvSpPr txBox="1"/>
          <p:nvPr/>
        </p:nvSpPr>
        <p:spPr>
          <a:xfrm>
            <a:off x="1296693" y="3570714"/>
            <a:ext cx="25547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Images: Matrix data</a:t>
            </a:r>
          </a:p>
        </p:txBody>
      </p:sp>
    </p:spTree>
    <p:extLst>
      <p:ext uri="{BB962C8B-B14F-4D97-AF65-F5344CB8AC3E}">
        <p14:creationId xmlns:p14="http://schemas.microsoft.com/office/powerpoint/2010/main" val="226611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2: Time Series</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25</a:t>
            </a:fld>
            <a:endParaRPr lang="en-US"/>
          </a:p>
        </p:txBody>
      </p:sp>
      <p:pic>
        <p:nvPicPr>
          <p:cNvPr id="5" name="Picture 4">
            <a:extLst>
              <a:ext uri="{FF2B5EF4-FFF2-40B4-BE49-F238E27FC236}">
                <a16:creationId xmlns:a16="http://schemas.microsoft.com/office/drawing/2014/main" id="{62B672A1-5F10-CC5B-78AF-7421D00BCE10}"/>
              </a:ext>
            </a:extLst>
          </p:cNvPr>
          <p:cNvPicPr>
            <a:picLocks noChangeAspect="1"/>
          </p:cNvPicPr>
          <p:nvPr/>
        </p:nvPicPr>
        <p:blipFill>
          <a:blip r:embed="rId2"/>
          <a:stretch>
            <a:fillRect/>
          </a:stretch>
        </p:blipFill>
        <p:spPr>
          <a:xfrm>
            <a:off x="223740" y="1856076"/>
            <a:ext cx="3009900" cy="1781175"/>
          </a:xfrm>
          <a:prstGeom prst="rect">
            <a:avLst/>
          </a:prstGeom>
        </p:spPr>
      </p:pic>
      <p:pic>
        <p:nvPicPr>
          <p:cNvPr id="7" name="Picture 6">
            <a:extLst>
              <a:ext uri="{FF2B5EF4-FFF2-40B4-BE49-F238E27FC236}">
                <a16:creationId xmlns:a16="http://schemas.microsoft.com/office/drawing/2014/main" id="{12AA5F8D-96D6-DD2A-2887-270EE35E3E36}"/>
              </a:ext>
            </a:extLst>
          </p:cNvPr>
          <p:cNvPicPr>
            <a:picLocks noChangeAspect="1"/>
          </p:cNvPicPr>
          <p:nvPr/>
        </p:nvPicPr>
        <p:blipFill>
          <a:blip r:embed="rId3"/>
          <a:stretch>
            <a:fillRect/>
          </a:stretch>
        </p:blipFill>
        <p:spPr>
          <a:xfrm>
            <a:off x="4281244" y="1630950"/>
            <a:ext cx="2895600" cy="2676525"/>
          </a:xfrm>
          <a:prstGeom prst="rect">
            <a:avLst/>
          </a:prstGeom>
        </p:spPr>
      </p:pic>
      <p:pic>
        <p:nvPicPr>
          <p:cNvPr id="11" name="Picture 10">
            <a:extLst>
              <a:ext uri="{FF2B5EF4-FFF2-40B4-BE49-F238E27FC236}">
                <a16:creationId xmlns:a16="http://schemas.microsoft.com/office/drawing/2014/main" id="{27E80707-B479-35DA-458C-04FF56FE048E}"/>
              </a:ext>
            </a:extLst>
          </p:cNvPr>
          <p:cNvPicPr>
            <a:picLocks noChangeAspect="1"/>
          </p:cNvPicPr>
          <p:nvPr/>
        </p:nvPicPr>
        <p:blipFill>
          <a:blip r:embed="rId4"/>
          <a:stretch>
            <a:fillRect/>
          </a:stretch>
        </p:blipFill>
        <p:spPr>
          <a:xfrm>
            <a:off x="8459838" y="1484600"/>
            <a:ext cx="3095625" cy="2524125"/>
          </a:xfrm>
          <a:prstGeom prst="rect">
            <a:avLst/>
          </a:prstGeom>
        </p:spPr>
      </p:pic>
      <p:sp>
        <p:nvSpPr>
          <p:cNvPr id="15" name="Arrow: Right 14">
            <a:extLst>
              <a:ext uri="{FF2B5EF4-FFF2-40B4-BE49-F238E27FC236}">
                <a16:creationId xmlns:a16="http://schemas.microsoft.com/office/drawing/2014/main" id="{407DB15A-184B-B3DC-8A40-B0B800C79DF0}"/>
              </a:ext>
            </a:extLst>
          </p:cNvPr>
          <p:cNvSpPr/>
          <p:nvPr/>
        </p:nvSpPr>
        <p:spPr>
          <a:xfrm>
            <a:off x="3739843" y="2893012"/>
            <a:ext cx="270587" cy="1119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E1B9BC1B-9072-2846-290D-088D78E1EAC0}"/>
              </a:ext>
            </a:extLst>
          </p:cNvPr>
          <p:cNvSpPr/>
          <p:nvPr/>
        </p:nvSpPr>
        <p:spPr>
          <a:xfrm>
            <a:off x="7683047" y="2816812"/>
            <a:ext cx="270587"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Thank you. Of course! - Tobias Roeschl - Medium">
            <a:extLst>
              <a:ext uri="{FF2B5EF4-FFF2-40B4-BE49-F238E27FC236}">
                <a16:creationId xmlns:a16="http://schemas.microsoft.com/office/drawing/2014/main" id="{DB472D8D-6E2E-498D-F110-C81D71F326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3640" y="4137417"/>
            <a:ext cx="5259600" cy="19487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12C7EA-19DF-7B08-BA27-4318817BF47D}"/>
              </a:ext>
            </a:extLst>
          </p:cNvPr>
          <p:cNvSpPr txBox="1"/>
          <p:nvPr/>
        </p:nvSpPr>
        <p:spPr>
          <a:xfrm>
            <a:off x="739873" y="1347122"/>
            <a:ext cx="27660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Deep-Learning</a:t>
            </a:r>
          </a:p>
        </p:txBody>
      </p:sp>
    </p:spTree>
    <p:extLst>
      <p:ext uri="{BB962C8B-B14F-4D97-AF65-F5344CB8AC3E}">
        <p14:creationId xmlns:p14="http://schemas.microsoft.com/office/powerpoint/2010/main" val="1740926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2: Time Series</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26</a:t>
            </a:fld>
            <a:endParaRPr lang="en-US"/>
          </a:p>
        </p:txBody>
      </p:sp>
      <p:pic>
        <p:nvPicPr>
          <p:cNvPr id="3" name="Picture 2">
            <a:extLst>
              <a:ext uri="{FF2B5EF4-FFF2-40B4-BE49-F238E27FC236}">
                <a16:creationId xmlns:a16="http://schemas.microsoft.com/office/drawing/2014/main" id="{DDF724FB-C91B-A296-2BAD-D74244919780}"/>
              </a:ext>
            </a:extLst>
          </p:cNvPr>
          <p:cNvPicPr>
            <a:picLocks noChangeAspect="1"/>
          </p:cNvPicPr>
          <p:nvPr/>
        </p:nvPicPr>
        <p:blipFill>
          <a:blip r:embed="rId2"/>
          <a:stretch>
            <a:fillRect/>
          </a:stretch>
        </p:blipFill>
        <p:spPr>
          <a:xfrm>
            <a:off x="6212500" y="2995127"/>
            <a:ext cx="4694985" cy="28612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A desk with a computer and computer&#10;&#10;Description automatically generated">
            <a:extLst>
              <a:ext uri="{FF2B5EF4-FFF2-40B4-BE49-F238E27FC236}">
                <a16:creationId xmlns:a16="http://schemas.microsoft.com/office/drawing/2014/main" id="{D4F81B58-3051-F28A-125D-B417098E0450}"/>
              </a:ext>
            </a:extLst>
          </p:cNvPr>
          <p:cNvPicPr>
            <a:picLocks noChangeAspect="1"/>
          </p:cNvPicPr>
          <p:nvPr/>
        </p:nvPicPr>
        <p:blipFill rotWithShape="1">
          <a:blip r:embed="rId3"/>
          <a:srcRect t="17896" r="-269" b="21036"/>
          <a:stretch/>
        </p:blipFill>
        <p:spPr>
          <a:xfrm>
            <a:off x="477415" y="3079101"/>
            <a:ext cx="4829068" cy="27633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E123811B-9E3A-41A9-BDFA-A78ADF54B276}"/>
              </a:ext>
            </a:extLst>
          </p:cNvPr>
          <p:cNvSpPr txBox="1"/>
          <p:nvPr/>
        </p:nvSpPr>
        <p:spPr>
          <a:xfrm>
            <a:off x="739148" y="1314599"/>
            <a:ext cx="4289495" cy="369332"/>
          </a:xfrm>
          <a:prstGeom prst="rect">
            <a:avLst/>
          </a:prstGeom>
          <a:noFill/>
        </p:spPr>
        <p:txBody>
          <a:bodyPr wrap="square" rtlCol="0">
            <a:spAutoFit/>
          </a:bodyPr>
          <a:lstStyle/>
          <a:p>
            <a:r>
              <a:rPr lang="en-US" sz="1800" b="1">
                <a:solidFill>
                  <a:srgbClr val="783F04"/>
                </a:solidFill>
                <a:latin typeface="Arvo"/>
                <a:ea typeface="Arvo"/>
                <a:cs typeface="Arvo"/>
                <a:sym typeface="Arvo"/>
              </a:rPr>
              <a:t>Deployment and</a:t>
            </a:r>
            <a:r>
              <a:rPr lang="en-US" sz="1800" b="1" i="0" u="none" strike="noStrike" cap="none">
                <a:solidFill>
                  <a:srgbClr val="783F04"/>
                </a:solidFill>
                <a:latin typeface="Arvo"/>
                <a:ea typeface="Arvo"/>
                <a:cs typeface="Arvo"/>
                <a:sym typeface="Arvo"/>
              </a:rPr>
              <a:t> </a:t>
            </a:r>
            <a:r>
              <a:rPr lang="en-US" sz="1800" b="1">
                <a:solidFill>
                  <a:srgbClr val="783F04"/>
                </a:solidFill>
                <a:latin typeface="Arvo"/>
                <a:ea typeface="Arvo"/>
                <a:cs typeface="Arvo"/>
                <a:sym typeface="Arvo"/>
              </a:rPr>
              <a:t>Closed-loop setup</a:t>
            </a:r>
            <a:endParaRPr lang="en-US"/>
          </a:p>
        </p:txBody>
      </p:sp>
      <p:sp>
        <p:nvSpPr>
          <p:cNvPr id="10" name="TextBox 57">
            <a:extLst>
              <a:ext uri="{FF2B5EF4-FFF2-40B4-BE49-F238E27FC236}">
                <a16:creationId xmlns:a16="http://schemas.microsoft.com/office/drawing/2014/main" id="{5662F70F-4804-58EA-CE62-94BE265A35B2}"/>
              </a:ext>
            </a:extLst>
          </p:cNvPr>
          <p:cNvSpPr txBox="1"/>
          <p:nvPr/>
        </p:nvSpPr>
        <p:spPr>
          <a:xfrm>
            <a:off x="739148" y="1674162"/>
            <a:ext cx="9947592" cy="126188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algn="just">
              <a:spcBef>
                <a:spcPts val="0"/>
              </a:spcBef>
              <a:spcAft>
                <a:spcPts val="800"/>
              </a:spcAft>
            </a:pPr>
            <a:r>
              <a:rPr lang="en-US" sz="1400" kern="100">
                <a:effectLst/>
                <a:latin typeface="Arial" panose="020B0604020202020204" pitchFamily="34" charset="0"/>
                <a:ea typeface="Aptos" panose="020B0004020202020204" pitchFamily="34" charset="0"/>
                <a:cs typeface="Arial" panose="020B0604020202020204" pitchFamily="34" charset="0"/>
              </a:rPr>
              <a:t>Our proposed monitoring system is capable of detecting print defects and adjusting printing parameters to correct them by:</a:t>
            </a:r>
          </a:p>
          <a:p>
            <a:pPr marL="285750" marR="0" indent="-285750" algn="just">
              <a:spcBef>
                <a:spcPts val="0"/>
              </a:spcBef>
              <a:spcAft>
                <a:spcPts val="800"/>
              </a:spcAft>
              <a:buFont typeface="Arial" panose="020B0604020202020204" pitchFamily="34" charset="0"/>
              <a:buChar char="•"/>
            </a:pPr>
            <a:r>
              <a:rPr lang="en-US" sz="1400" kern="100">
                <a:effectLst/>
                <a:latin typeface="Arial" panose="020B0604020202020204" pitchFamily="34" charset="0"/>
                <a:ea typeface="Aptos" panose="020B0004020202020204" pitchFamily="34" charset="0"/>
                <a:cs typeface="Arial" panose="020B0604020202020204" pitchFamily="34" charset="0"/>
              </a:rPr>
              <a:t>Modifying nozzle temperature</a:t>
            </a:r>
          </a:p>
          <a:p>
            <a:pPr marL="285750" marR="0" indent="-285750" algn="just">
              <a:spcBef>
                <a:spcPts val="0"/>
              </a:spcBef>
              <a:spcAft>
                <a:spcPts val="800"/>
              </a:spcAft>
              <a:buFont typeface="Arial" panose="020B0604020202020204" pitchFamily="34" charset="0"/>
              <a:buChar char="•"/>
            </a:pPr>
            <a:r>
              <a:rPr lang="en-US" sz="1400" kern="100">
                <a:effectLst/>
                <a:latin typeface="Arial" panose="020B0604020202020204" pitchFamily="34" charset="0"/>
                <a:ea typeface="Aptos" panose="020B0004020202020204" pitchFamily="34" charset="0"/>
                <a:cs typeface="Arial" panose="020B0604020202020204" pitchFamily="34" charset="0"/>
              </a:rPr>
              <a:t>Adjusting flow rate</a:t>
            </a:r>
          </a:p>
          <a:p>
            <a:pPr marL="285750" marR="0" indent="-285750" algn="just">
              <a:spcBef>
                <a:spcPts val="0"/>
              </a:spcBef>
              <a:spcAft>
                <a:spcPts val="800"/>
              </a:spcAft>
              <a:buFont typeface="Arial" panose="020B0604020202020204" pitchFamily="34" charset="0"/>
              <a:buChar char="•"/>
            </a:pPr>
            <a:r>
              <a:rPr lang="en-US" sz="1400" kern="100">
                <a:effectLst/>
                <a:latin typeface="Arial" panose="020B0604020202020204" pitchFamily="34" charset="0"/>
                <a:ea typeface="Aptos" panose="020B0004020202020204" pitchFamily="34" charset="0"/>
                <a:cs typeface="Arial" panose="020B0604020202020204" pitchFamily="34" charset="0"/>
              </a:rPr>
              <a:t>Pausing the print</a:t>
            </a:r>
          </a:p>
        </p:txBody>
      </p:sp>
    </p:spTree>
    <p:extLst>
      <p:ext uri="{BB962C8B-B14F-4D97-AF65-F5344CB8AC3E}">
        <p14:creationId xmlns:p14="http://schemas.microsoft.com/office/powerpoint/2010/main" val="2335303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2: Time Series</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27</a:t>
            </a:fld>
            <a:endParaRPr lang="en-US"/>
          </a:p>
        </p:txBody>
      </p:sp>
      <p:sp>
        <p:nvSpPr>
          <p:cNvPr id="6" name="TextBox 5">
            <a:extLst>
              <a:ext uri="{FF2B5EF4-FFF2-40B4-BE49-F238E27FC236}">
                <a16:creationId xmlns:a16="http://schemas.microsoft.com/office/drawing/2014/main" id="{E123811B-9E3A-41A9-BDFA-A78ADF54B276}"/>
              </a:ext>
            </a:extLst>
          </p:cNvPr>
          <p:cNvSpPr txBox="1"/>
          <p:nvPr/>
        </p:nvSpPr>
        <p:spPr>
          <a:xfrm>
            <a:off x="666720" y="1222219"/>
            <a:ext cx="4289495" cy="369332"/>
          </a:xfrm>
          <a:prstGeom prst="rect">
            <a:avLst/>
          </a:prstGeom>
          <a:noFill/>
        </p:spPr>
        <p:txBody>
          <a:bodyPr wrap="square" rtlCol="0">
            <a:spAutoFit/>
          </a:bodyPr>
          <a:lstStyle/>
          <a:p>
            <a:r>
              <a:rPr lang="en-US" sz="1800" b="1">
                <a:solidFill>
                  <a:srgbClr val="783F04"/>
                </a:solidFill>
                <a:latin typeface="Arvo"/>
                <a:ea typeface="Arvo"/>
                <a:cs typeface="Arvo"/>
                <a:sym typeface="Arvo"/>
              </a:rPr>
              <a:t>Deployment and</a:t>
            </a:r>
            <a:r>
              <a:rPr lang="en-US" sz="1800" b="1" i="0" u="none" strike="noStrike" cap="none">
                <a:solidFill>
                  <a:srgbClr val="783F04"/>
                </a:solidFill>
                <a:latin typeface="Arvo"/>
                <a:ea typeface="Arvo"/>
                <a:cs typeface="Arvo"/>
                <a:sym typeface="Arvo"/>
              </a:rPr>
              <a:t> </a:t>
            </a:r>
            <a:r>
              <a:rPr lang="en-US" sz="1800" b="1">
                <a:solidFill>
                  <a:srgbClr val="783F04"/>
                </a:solidFill>
                <a:latin typeface="Arvo"/>
                <a:ea typeface="Arvo"/>
                <a:cs typeface="Arvo"/>
                <a:sym typeface="Arvo"/>
              </a:rPr>
              <a:t>Closed-loop setup</a:t>
            </a:r>
            <a:endParaRPr lang="en-US"/>
          </a:p>
        </p:txBody>
      </p:sp>
      <p:sp>
        <p:nvSpPr>
          <p:cNvPr id="7" name="Rectangle: Rounded Corners 6">
            <a:extLst>
              <a:ext uri="{FF2B5EF4-FFF2-40B4-BE49-F238E27FC236}">
                <a16:creationId xmlns:a16="http://schemas.microsoft.com/office/drawing/2014/main" id="{7AB18DE1-6D0E-E15A-F182-EEF50AA49CA9}"/>
              </a:ext>
            </a:extLst>
          </p:cNvPr>
          <p:cNvSpPr/>
          <p:nvPr/>
        </p:nvSpPr>
        <p:spPr>
          <a:xfrm>
            <a:off x="405086" y="2651143"/>
            <a:ext cx="104114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printer</a:t>
            </a:r>
          </a:p>
        </p:txBody>
      </p:sp>
      <p:sp>
        <p:nvSpPr>
          <p:cNvPr id="8" name="Rectangle: Rounded Corners 7">
            <a:extLst>
              <a:ext uri="{FF2B5EF4-FFF2-40B4-BE49-F238E27FC236}">
                <a16:creationId xmlns:a16="http://schemas.microsoft.com/office/drawing/2014/main" id="{030EB712-4CE1-D049-465F-FB2A5456CA5E}"/>
              </a:ext>
            </a:extLst>
          </p:cNvPr>
          <p:cNvSpPr/>
          <p:nvPr/>
        </p:nvSpPr>
        <p:spPr>
          <a:xfrm>
            <a:off x="2049726" y="2651143"/>
            <a:ext cx="1007206"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AE sensor</a:t>
            </a:r>
          </a:p>
        </p:txBody>
      </p:sp>
      <p:sp>
        <p:nvSpPr>
          <p:cNvPr id="9" name="Rectangle: Rounded Corners 8">
            <a:extLst>
              <a:ext uri="{FF2B5EF4-FFF2-40B4-BE49-F238E27FC236}">
                <a16:creationId xmlns:a16="http://schemas.microsoft.com/office/drawing/2014/main" id="{A2C88F2E-C55F-6A87-83A8-466DE5FB1571}"/>
              </a:ext>
            </a:extLst>
          </p:cNvPr>
          <p:cNvSpPr/>
          <p:nvPr/>
        </p:nvSpPr>
        <p:spPr>
          <a:xfrm>
            <a:off x="4881892" y="2615987"/>
            <a:ext cx="5604749" cy="28999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sp>
        <p:nvSpPr>
          <p:cNvPr id="13" name="Rectangle: Rounded Corners 12">
            <a:extLst>
              <a:ext uri="{FF2B5EF4-FFF2-40B4-BE49-F238E27FC236}">
                <a16:creationId xmlns:a16="http://schemas.microsoft.com/office/drawing/2014/main" id="{6FA389D4-22DD-9836-BF63-E4B6EF553312}"/>
              </a:ext>
            </a:extLst>
          </p:cNvPr>
          <p:cNvSpPr/>
          <p:nvPr/>
        </p:nvSpPr>
        <p:spPr>
          <a:xfrm>
            <a:off x="5314384" y="3925544"/>
            <a:ext cx="3739081" cy="149667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57CA673-1951-249D-694F-E260260255FD}"/>
              </a:ext>
            </a:extLst>
          </p:cNvPr>
          <p:cNvSpPr/>
          <p:nvPr/>
        </p:nvSpPr>
        <p:spPr>
          <a:xfrm>
            <a:off x="5453739" y="4206385"/>
            <a:ext cx="3518245" cy="11442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38438918-BA06-3460-D1CF-E6ECC62C6323}"/>
              </a:ext>
            </a:extLst>
          </p:cNvPr>
          <p:cNvSpPr/>
          <p:nvPr/>
        </p:nvSpPr>
        <p:spPr>
          <a:xfrm>
            <a:off x="5699647" y="2653424"/>
            <a:ext cx="1149350" cy="36933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AE waves</a:t>
            </a:r>
          </a:p>
        </p:txBody>
      </p:sp>
      <p:sp>
        <p:nvSpPr>
          <p:cNvPr id="17" name="TextBox 16">
            <a:extLst>
              <a:ext uri="{FF2B5EF4-FFF2-40B4-BE49-F238E27FC236}">
                <a16:creationId xmlns:a16="http://schemas.microsoft.com/office/drawing/2014/main" id="{D9DC1DC7-6BFA-6837-7148-E8C73D27B6E1}"/>
              </a:ext>
            </a:extLst>
          </p:cNvPr>
          <p:cNvSpPr txBox="1"/>
          <p:nvPr/>
        </p:nvSpPr>
        <p:spPr>
          <a:xfrm>
            <a:off x="6491335" y="3881299"/>
            <a:ext cx="1792586" cy="369332"/>
          </a:xfrm>
          <a:prstGeom prst="rect">
            <a:avLst/>
          </a:prstGeom>
          <a:noFill/>
        </p:spPr>
        <p:txBody>
          <a:bodyPr wrap="square" rtlCol="0">
            <a:spAutoFit/>
          </a:bodyPr>
          <a:lstStyle/>
          <a:p>
            <a:r>
              <a:rPr lang="en-US"/>
              <a:t>anaconda</a:t>
            </a:r>
          </a:p>
        </p:txBody>
      </p:sp>
      <p:sp>
        <p:nvSpPr>
          <p:cNvPr id="18" name="TextBox 17">
            <a:extLst>
              <a:ext uri="{FF2B5EF4-FFF2-40B4-BE49-F238E27FC236}">
                <a16:creationId xmlns:a16="http://schemas.microsoft.com/office/drawing/2014/main" id="{22BFC0CB-095E-C918-B669-65F4FAA34FD0}"/>
              </a:ext>
            </a:extLst>
          </p:cNvPr>
          <p:cNvSpPr txBox="1"/>
          <p:nvPr/>
        </p:nvSpPr>
        <p:spPr>
          <a:xfrm>
            <a:off x="6628170" y="4168251"/>
            <a:ext cx="1792586" cy="369332"/>
          </a:xfrm>
          <a:prstGeom prst="rect">
            <a:avLst/>
          </a:prstGeom>
          <a:noFill/>
        </p:spPr>
        <p:txBody>
          <a:bodyPr wrap="square" rtlCol="0">
            <a:spAutoFit/>
          </a:bodyPr>
          <a:lstStyle/>
          <a:p>
            <a:r>
              <a:rPr lang="en-US">
                <a:solidFill>
                  <a:schemeClr val="bg1">
                    <a:lumMod val="95000"/>
                  </a:schemeClr>
                </a:solidFill>
              </a:rPr>
              <a:t>Python</a:t>
            </a:r>
          </a:p>
        </p:txBody>
      </p:sp>
      <p:sp>
        <p:nvSpPr>
          <p:cNvPr id="19" name="Rectangle: Rounded Corners 18">
            <a:extLst>
              <a:ext uri="{FF2B5EF4-FFF2-40B4-BE49-F238E27FC236}">
                <a16:creationId xmlns:a16="http://schemas.microsoft.com/office/drawing/2014/main" id="{26265818-31BB-A522-35D4-7999D68DABE5}"/>
              </a:ext>
            </a:extLst>
          </p:cNvPr>
          <p:cNvSpPr/>
          <p:nvPr/>
        </p:nvSpPr>
        <p:spPr>
          <a:xfrm>
            <a:off x="7179129" y="3541584"/>
            <a:ext cx="1575303" cy="3444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Dataset</a:t>
            </a:r>
          </a:p>
        </p:txBody>
      </p:sp>
      <p:sp>
        <p:nvSpPr>
          <p:cNvPr id="20" name="Rectangle: Rounded Corners 19">
            <a:extLst>
              <a:ext uri="{FF2B5EF4-FFF2-40B4-BE49-F238E27FC236}">
                <a16:creationId xmlns:a16="http://schemas.microsoft.com/office/drawing/2014/main" id="{C06BB331-5CFF-52B9-86EB-D15DA0E25D16}"/>
              </a:ext>
            </a:extLst>
          </p:cNvPr>
          <p:cNvSpPr/>
          <p:nvPr/>
        </p:nvSpPr>
        <p:spPr>
          <a:xfrm>
            <a:off x="5587497" y="4546101"/>
            <a:ext cx="1003658" cy="70875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5B453ED-2529-4EB4-CE3E-9C5BB9C0A3FD}"/>
              </a:ext>
            </a:extLst>
          </p:cNvPr>
          <p:cNvSpPr txBox="1"/>
          <p:nvPr/>
        </p:nvSpPr>
        <p:spPr>
          <a:xfrm>
            <a:off x="5540199" y="4644330"/>
            <a:ext cx="1050956" cy="646331"/>
          </a:xfrm>
          <a:prstGeom prst="rect">
            <a:avLst/>
          </a:prstGeom>
          <a:noFill/>
        </p:spPr>
        <p:txBody>
          <a:bodyPr wrap="square" rtlCol="0">
            <a:spAutoFit/>
          </a:bodyPr>
          <a:lstStyle/>
          <a:p>
            <a:r>
              <a:rPr lang="en-US" sz="1200"/>
              <a:t>TensorFlow</a:t>
            </a:r>
          </a:p>
          <a:p>
            <a:r>
              <a:rPr lang="en-US" sz="1200" err="1"/>
              <a:t>Numpy</a:t>
            </a:r>
            <a:endParaRPr lang="en-US" sz="1200"/>
          </a:p>
          <a:p>
            <a:r>
              <a:rPr lang="en-US" sz="1200"/>
              <a:t>…….</a:t>
            </a:r>
          </a:p>
        </p:txBody>
      </p:sp>
      <p:sp>
        <p:nvSpPr>
          <p:cNvPr id="22" name="Rectangle: Rounded Corners 21">
            <a:extLst>
              <a:ext uri="{FF2B5EF4-FFF2-40B4-BE49-F238E27FC236}">
                <a16:creationId xmlns:a16="http://schemas.microsoft.com/office/drawing/2014/main" id="{C3BC3805-0C32-A853-6B90-D03BF1CF1ECD}"/>
              </a:ext>
            </a:extLst>
          </p:cNvPr>
          <p:cNvSpPr/>
          <p:nvPr/>
        </p:nvSpPr>
        <p:spPr>
          <a:xfrm>
            <a:off x="6978157" y="4546100"/>
            <a:ext cx="1792586" cy="70875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88F21D-C747-3124-E0DF-F6CAB15F1CEC}"/>
              </a:ext>
            </a:extLst>
          </p:cNvPr>
          <p:cNvSpPr txBox="1"/>
          <p:nvPr/>
        </p:nvSpPr>
        <p:spPr>
          <a:xfrm>
            <a:off x="7467113" y="4562651"/>
            <a:ext cx="760004" cy="276999"/>
          </a:xfrm>
          <a:prstGeom prst="rect">
            <a:avLst/>
          </a:prstGeom>
          <a:noFill/>
        </p:spPr>
        <p:txBody>
          <a:bodyPr wrap="square" rtlCol="0">
            <a:spAutoFit/>
          </a:bodyPr>
          <a:lstStyle/>
          <a:p>
            <a:r>
              <a:rPr lang="en-US" sz="1200" err="1"/>
              <a:t>Keras</a:t>
            </a:r>
            <a:endParaRPr lang="en-US" sz="1200"/>
          </a:p>
        </p:txBody>
      </p:sp>
      <p:sp>
        <p:nvSpPr>
          <p:cNvPr id="24" name="Rectangle: Rounded Corners 23">
            <a:extLst>
              <a:ext uri="{FF2B5EF4-FFF2-40B4-BE49-F238E27FC236}">
                <a16:creationId xmlns:a16="http://schemas.microsoft.com/office/drawing/2014/main" id="{AC606F39-8669-E04C-B10A-418BEB66333A}"/>
              </a:ext>
            </a:extLst>
          </p:cNvPr>
          <p:cNvSpPr/>
          <p:nvPr/>
        </p:nvSpPr>
        <p:spPr>
          <a:xfrm>
            <a:off x="7179129" y="4863007"/>
            <a:ext cx="1386203" cy="29546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a:t>Model: Training</a:t>
            </a:r>
          </a:p>
        </p:txBody>
      </p:sp>
      <p:sp>
        <p:nvSpPr>
          <p:cNvPr id="25" name="Rectangle: Rounded Corners 24">
            <a:extLst>
              <a:ext uri="{FF2B5EF4-FFF2-40B4-BE49-F238E27FC236}">
                <a16:creationId xmlns:a16="http://schemas.microsoft.com/office/drawing/2014/main" id="{9B8306E2-F1E7-8C77-0D5B-120EF3F723EF}"/>
              </a:ext>
            </a:extLst>
          </p:cNvPr>
          <p:cNvSpPr/>
          <p:nvPr/>
        </p:nvSpPr>
        <p:spPr>
          <a:xfrm>
            <a:off x="9120505" y="4873357"/>
            <a:ext cx="1174656" cy="29546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err="1"/>
              <a:t>Model.Keras</a:t>
            </a:r>
            <a:endParaRPr lang="en-US" sz="1400"/>
          </a:p>
        </p:txBody>
      </p:sp>
      <p:cxnSp>
        <p:nvCxnSpPr>
          <p:cNvPr id="26" name="Straight Arrow Connector 25">
            <a:extLst>
              <a:ext uri="{FF2B5EF4-FFF2-40B4-BE49-F238E27FC236}">
                <a16:creationId xmlns:a16="http://schemas.microsoft.com/office/drawing/2014/main" id="{7017427D-EB80-866C-3954-8230C1F720B8}"/>
              </a:ext>
            </a:extLst>
          </p:cNvPr>
          <p:cNvCxnSpPr>
            <a:cxnSpLocks/>
            <a:stCxn id="7" idx="3"/>
            <a:endCxn id="8" idx="1"/>
          </p:cNvCxnSpPr>
          <p:nvPr/>
        </p:nvCxnSpPr>
        <p:spPr>
          <a:xfrm>
            <a:off x="1446235" y="2835809"/>
            <a:ext cx="6034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F0D7C3A4-7126-63B0-A6C3-F322FB2FF321}"/>
              </a:ext>
            </a:extLst>
          </p:cNvPr>
          <p:cNvCxnSpPr>
            <a:cxnSpLocks/>
            <a:stCxn id="51" idx="3"/>
            <a:endCxn id="15" idx="1"/>
          </p:cNvCxnSpPr>
          <p:nvPr/>
        </p:nvCxnSpPr>
        <p:spPr>
          <a:xfrm flipV="1">
            <a:off x="4473015" y="2838090"/>
            <a:ext cx="1226632" cy="67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81F6D594-550B-313C-2A42-9DC040B21702}"/>
              </a:ext>
            </a:extLst>
          </p:cNvPr>
          <p:cNvCxnSpPr>
            <a:cxnSpLocks/>
          </p:cNvCxnSpPr>
          <p:nvPr/>
        </p:nvCxnSpPr>
        <p:spPr>
          <a:xfrm>
            <a:off x="8554549" y="3881298"/>
            <a:ext cx="0" cy="184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8663431F-FB55-DFDD-FD96-7A2DDA5B603F}"/>
              </a:ext>
            </a:extLst>
          </p:cNvPr>
          <p:cNvCxnSpPr>
            <a:cxnSpLocks/>
          </p:cNvCxnSpPr>
          <p:nvPr/>
        </p:nvCxnSpPr>
        <p:spPr>
          <a:xfrm>
            <a:off x="7315199" y="3494678"/>
            <a:ext cx="1" cy="165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69104A68-7D89-CF19-30F2-B6EC3FF95546}"/>
              </a:ext>
            </a:extLst>
          </p:cNvPr>
          <p:cNvCxnSpPr>
            <a:cxnSpLocks/>
            <a:stCxn id="24" idx="3"/>
            <a:endCxn id="25" idx="1"/>
          </p:cNvCxnSpPr>
          <p:nvPr/>
        </p:nvCxnSpPr>
        <p:spPr>
          <a:xfrm>
            <a:off x="8565332" y="5010742"/>
            <a:ext cx="555173" cy="103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Rectangle: Rounded Corners 31">
            <a:extLst>
              <a:ext uri="{FF2B5EF4-FFF2-40B4-BE49-F238E27FC236}">
                <a16:creationId xmlns:a16="http://schemas.microsoft.com/office/drawing/2014/main" id="{05E5D1AE-E54D-609D-FBA0-5C98866C32DE}"/>
              </a:ext>
            </a:extLst>
          </p:cNvPr>
          <p:cNvSpPr/>
          <p:nvPr/>
        </p:nvSpPr>
        <p:spPr>
          <a:xfrm>
            <a:off x="5710564" y="3084398"/>
            <a:ext cx="3060180" cy="41884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a:solidFill>
                  <a:schemeClr val="tx1"/>
                </a:solidFill>
              </a:rPr>
              <a:t>Labeling/preprocessing/Feature Extraction/splitting</a:t>
            </a:r>
          </a:p>
        </p:txBody>
      </p:sp>
      <p:pic>
        <p:nvPicPr>
          <p:cNvPr id="36" name="Picture 4" descr="Python (programming language) - Wikipedia">
            <a:extLst>
              <a:ext uri="{FF2B5EF4-FFF2-40B4-BE49-F238E27FC236}">
                <a16:creationId xmlns:a16="http://schemas.microsoft.com/office/drawing/2014/main" id="{5FA56FC8-3EA9-BC1E-37AC-90C74D717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976" y="4236614"/>
            <a:ext cx="370386" cy="2567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1B26933B-6DBF-A4B1-D161-2F898A5C5F1A}"/>
              </a:ext>
            </a:extLst>
          </p:cNvPr>
          <p:cNvPicPr>
            <a:picLocks noChangeAspect="1"/>
          </p:cNvPicPr>
          <p:nvPr/>
        </p:nvPicPr>
        <p:blipFill>
          <a:blip r:embed="rId3"/>
          <a:stretch>
            <a:fillRect/>
          </a:stretch>
        </p:blipFill>
        <p:spPr>
          <a:xfrm>
            <a:off x="9114404" y="4275568"/>
            <a:ext cx="572918" cy="4056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Picture 38">
            <a:extLst>
              <a:ext uri="{FF2B5EF4-FFF2-40B4-BE49-F238E27FC236}">
                <a16:creationId xmlns:a16="http://schemas.microsoft.com/office/drawing/2014/main" id="{21621E88-8B8F-76F8-ACE5-6FFF34AE386B}"/>
              </a:ext>
            </a:extLst>
          </p:cNvPr>
          <p:cNvPicPr>
            <a:picLocks noChangeAspect="1"/>
          </p:cNvPicPr>
          <p:nvPr/>
        </p:nvPicPr>
        <p:blipFill>
          <a:blip r:embed="rId4"/>
          <a:stretch>
            <a:fillRect/>
          </a:stretch>
        </p:blipFill>
        <p:spPr>
          <a:xfrm>
            <a:off x="4943772" y="4808099"/>
            <a:ext cx="325704" cy="3503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1" name="TextBox 52">
            <a:extLst>
              <a:ext uri="{FF2B5EF4-FFF2-40B4-BE49-F238E27FC236}">
                <a16:creationId xmlns:a16="http://schemas.microsoft.com/office/drawing/2014/main" id="{126F8E13-6310-FC09-31EF-3415A824D234}"/>
              </a:ext>
            </a:extLst>
          </p:cNvPr>
          <p:cNvSpPr txBox="1"/>
          <p:nvPr/>
        </p:nvSpPr>
        <p:spPr>
          <a:xfrm>
            <a:off x="88170" y="1679945"/>
            <a:ext cx="4074195"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Aft>
                <a:spcPts val="800"/>
              </a:spcAft>
            </a:pPr>
            <a:r>
              <a:rPr lang="en-US" b="1">
                <a:highlight>
                  <a:srgbClr val="FFFFFF"/>
                </a:highlight>
                <a:latin typeface="Arial"/>
                <a:cs typeface="Arial"/>
              </a:rPr>
              <a:t>1. Training</a:t>
            </a:r>
            <a:endParaRPr lang="en-US" b="1">
              <a:highlight>
                <a:srgbClr val="FFFFFF"/>
              </a:highlight>
              <a:latin typeface="Arial" panose="020B0604020202020204" pitchFamily="34" charset="0"/>
              <a:cs typeface="Arial" panose="020B0604020202020204" pitchFamily="34" charset="0"/>
            </a:endParaRPr>
          </a:p>
        </p:txBody>
      </p:sp>
      <p:pic>
        <p:nvPicPr>
          <p:cNvPr id="42" name="Picture 2">
            <a:extLst>
              <a:ext uri="{FF2B5EF4-FFF2-40B4-BE49-F238E27FC236}">
                <a16:creationId xmlns:a16="http://schemas.microsoft.com/office/drawing/2014/main" id="{1439CF98-5D1C-4C79-7D1A-F88B3D68FF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20" y="3205141"/>
            <a:ext cx="1460280" cy="2021203"/>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Rounded Corners 50">
            <a:extLst>
              <a:ext uri="{FF2B5EF4-FFF2-40B4-BE49-F238E27FC236}">
                <a16:creationId xmlns:a16="http://schemas.microsoft.com/office/drawing/2014/main" id="{7389904A-4B05-6570-AD2D-958972F24C41}"/>
              </a:ext>
            </a:extLst>
          </p:cNvPr>
          <p:cNvSpPr/>
          <p:nvPr/>
        </p:nvSpPr>
        <p:spPr>
          <a:xfrm>
            <a:off x="3465809" y="2660197"/>
            <a:ext cx="1007206"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err="1"/>
              <a:t>Linwave</a:t>
            </a:r>
            <a:endParaRPr lang="en-US" sz="1400"/>
          </a:p>
        </p:txBody>
      </p:sp>
      <p:cxnSp>
        <p:nvCxnSpPr>
          <p:cNvPr id="55" name="Straight Arrow Connector 54">
            <a:extLst>
              <a:ext uri="{FF2B5EF4-FFF2-40B4-BE49-F238E27FC236}">
                <a16:creationId xmlns:a16="http://schemas.microsoft.com/office/drawing/2014/main" id="{62EC9B76-D39D-B0C3-177D-EF7A2AF23781}"/>
              </a:ext>
            </a:extLst>
          </p:cNvPr>
          <p:cNvCxnSpPr>
            <a:cxnSpLocks/>
            <a:stCxn id="8" idx="3"/>
            <a:endCxn id="51" idx="1"/>
          </p:cNvCxnSpPr>
          <p:nvPr/>
        </p:nvCxnSpPr>
        <p:spPr>
          <a:xfrm>
            <a:off x="3056932" y="2835809"/>
            <a:ext cx="408877" cy="90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9" name="TextBox 68">
            <a:extLst>
              <a:ext uri="{FF2B5EF4-FFF2-40B4-BE49-F238E27FC236}">
                <a16:creationId xmlns:a16="http://schemas.microsoft.com/office/drawing/2014/main" id="{56120A04-4724-440A-95D0-36281DDE5089}"/>
              </a:ext>
            </a:extLst>
          </p:cNvPr>
          <p:cNvSpPr txBox="1"/>
          <p:nvPr/>
        </p:nvSpPr>
        <p:spPr>
          <a:xfrm>
            <a:off x="9071650" y="2715066"/>
            <a:ext cx="1971612" cy="369332"/>
          </a:xfrm>
          <a:prstGeom prst="rect">
            <a:avLst/>
          </a:prstGeom>
          <a:noFill/>
        </p:spPr>
        <p:txBody>
          <a:bodyPr wrap="square" rtlCol="0">
            <a:spAutoFit/>
          </a:bodyPr>
          <a:lstStyle/>
          <a:p>
            <a:r>
              <a:rPr lang="en-US">
                <a:solidFill>
                  <a:schemeClr val="bg1">
                    <a:lumMod val="95000"/>
                  </a:schemeClr>
                </a:solidFill>
              </a:rPr>
              <a:t>Computer</a:t>
            </a:r>
          </a:p>
        </p:txBody>
      </p:sp>
      <p:cxnSp>
        <p:nvCxnSpPr>
          <p:cNvPr id="28" name="Straight Arrow Connector 27">
            <a:extLst>
              <a:ext uri="{FF2B5EF4-FFF2-40B4-BE49-F238E27FC236}">
                <a16:creationId xmlns:a16="http://schemas.microsoft.com/office/drawing/2014/main" id="{9A50D210-BEEB-2C7F-E6ED-73E7EA303565}"/>
              </a:ext>
            </a:extLst>
          </p:cNvPr>
          <p:cNvCxnSpPr>
            <a:cxnSpLocks/>
          </p:cNvCxnSpPr>
          <p:nvPr/>
        </p:nvCxnSpPr>
        <p:spPr>
          <a:xfrm>
            <a:off x="5880546" y="3007509"/>
            <a:ext cx="0" cy="1537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0" name="Picture 79">
            <a:extLst>
              <a:ext uri="{FF2B5EF4-FFF2-40B4-BE49-F238E27FC236}">
                <a16:creationId xmlns:a16="http://schemas.microsoft.com/office/drawing/2014/main" id="{5C9E3299-3337-2429-8283-4371B375D4F8}"/>
              </a:ext>
            </a:extLst>
          </p:cNvPr>
          <p:cNvPicPr>
            <a:picLocks noChangeAspect="1"/>
          </p:cNvPicPr>
          <p:nvPr/>
        </p:nvPicPr>
        <p:blipFill>
          <a:blip r:embed="rId6"/>
          <a:stretch>
            <a:fillRect/>
          </a:stretch>
        </p:blipFill>
        <p:spPr>
          <a:xfrm>
            <a:off x="4931236" y="4486840"/>
            <a:ext cx="339918" cy="2513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2" name="Picture 81">
            <a:extLst>
              <a:ext uri="{FF2B5EF4-FFF2-40B4-BE49-F238E27FC236}">
                <a16:creationId xmlns:a16="http://schemas.microsoft.com/office/drawing/2014/main" id="{632022BD-99CC-14CA-E0B3-B7B4D114F194}"/>
              </a:ext>
            </a:extLst>
          </p:cNvPr>
          <p:cNvPicPr>
            <a:picLocks noChangeAspect="1"/>
          </p:cNvPicPr>
          <p:nvPr/>
        </p:nvPicPr>
        <p:blipFill>
          <a:blip r:embed="rId7"/>
          <a:stretch>
            <a:fillRect/>
          </a:stretch>
        </p:blipFill>
        <p:spPr>
          <a:xfrm>
            <a:off x="6608196" y="4738187"/>
            <a:ext cx="347812" cy="3009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4" name="Picture 83">
            <a:extLst>
              <a:ext uri="{FF2B5EF4-FFF2-40B4-BE49-F238E27FC236}">
                <a16:creationId xmlns:a16="http://schemas.microsoft.com/office/drawing/2014/main" id="{88E2E791-093E-273B-7009-1477797546A2}"/>
              </a:ext>
            </a:extLst>
          </p:cNvPr>
          <p:cNvPicPr>
            <a:picLocks noChangeAspect="1"/>
          </p:cNvPicPr>
          <p:nvPr/>
        </p:nvPicPr>
        <p:blipFill>
          <a:blip r:embed="rId8"/>
          <a:stretch>
            <a:fillRect/>
          </a:stretch>
        </p:blipFill>
        <p:spPr>
          <a:xfrm>
            <a:off x="6964835" y="2707614"/>
            <a:ext cx="623681" cy="2995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6" name="Picture 85">
            <a:extLst>
              <a:ext uri="{FF2B5EF4-FFF2-40B4-BE49-F238E27FC236}">
                <a16:creationId xmlns:a16="http://schemas.microsoft.com/office/drawing/2014/main" id="{1256D36D-AF34-2A58-5B4F-241A6FD6E8FE}"/>
              </a:ext>
            </a:extLst>
          </p:cNvPr>
          <p:cNvPicPr>
            <a:picLocks noChangeAspect="1"/>
          </p:cNvPicPr>
          <p:nvPr/>
        </p:nvPicPr>
        <p:blipFill>
          <a:blip r:embed="rId9"/>
          <a:stretch>
            <a:fillRect/>
          </a:stretch>
        </p:blipFill>
        <p:spPr>
          <a:xfrm>
            <a:off x="8837027" y="3133130"/>
            <a:ext cx="850296" cy="7413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8" name="Picture 87">
            <a:extLst>
              <a:ext uri="{FF2B5EF4-FFF2-40B4-BE49-F238E27FC236}">
                <a16:creationId xmlns:a16="http://schemas.microsoft.com/office/drawing/2014/main" id="{9DB1C44A-D073-FB7D-1725-8B49E8FC6303}"/>
              </a:ext>
            </a:extLst>
          </p:cNvPr>
          <p:cNvPicPr>
            <a:picLocks noChangeAspect="1"/>
          </p:cNvPicPr>
          <p:nvPr/>
        </p:nvPicPr>
        <p:blipFill>
          <a:blip r:embed="rId10"/>
          <a:stretch>
            <a:fillRect/>
          </a:stretch>
        </p:blipFill>
        <p:spPr>
          <a:xfrm>
            <a:off x="1789558" y="3718809"/>
            <a:ext cx="1267374" cy="10356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6" name="Picture 2">
            <a:extLst>
              <a:ext uri="{FF2B5EF4-FFF2-40B4-BE49-F238E27FC236}">
                <a16:creationId xmlns:a16="http://schemas.microsoft.com/office/drawing/2014/main" id="{C35FB3F3-C959-4393-EADE-00615DE557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85483" y="3713797"/>
            <a:ext cx="1529379" cy="10946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171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2: Time Series</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28</a:t>
            </a:fld>
            <a:endParaRPr lang="en-US"/>
          </a:p>
        </p:txBody>
      </p:sp>
      <p:sp>
        <p:nvSpPr>
          <p:cNvPr id="6" name="TextBox 5">
            <a:extLst>
              <a:ext uri="{FF2B5EF4-FFF2-40B4-BE49-F238E27FC236}">
                <a16:creationId xmlns:a16="http://schemas.microsoft.com/office/drawing/2014/main" id="{E123811B-9E3A-41A9-BDFA-A78ADF54B276}"/>
              </a:ext>
            </a:extLst>
          </p:cNvPr>
          <p:cNvSpPr txBox="1"/>
          <p:nvPr/>
        </p:nvSpPr>
        <p:spPr>
          <a:xfrm>
            <a:off x="666720" y="1222219"/>
            <a:ext cx="4289495" cy="369332"/>
          </a:xfrm>
          <a:prstGeom prst="rect">
            <a:avLst/>
          </a:prstGeom>
          <a:noFill/>
        </p:spPr>
        <p:txBody>
          <a:bodyPr wrap="square" rtlCol="0">
            <a:spAutoFit/>
          </a:bodyPr>
          <a:lstStyle/>
          <a:p>
            <a:r>
              <a:rPr lang="en-US" sz="1800" b="1">
                <a:solidFill>
                  <a:srgbClr val="783F04"/>
                </a:solidFill>
                <a:latin typeface="Arvo"/>
                <a:ea typeface="Arvo"/>
                <a:cs typeface="Arvo"/>
                <a:sym typeface="Arvo"/>
              </a:rPr>
              <a:t>Deployment and</a:t>
            </a:r>
            <a:r>
              <a:rPr lang="en-US" sz="1800" b="1" i="0" u="none" strike="noStrike" cap="none">
                <a:solidFill>
                  <a:srgbClr val="783F04"/>
                </a:solidFill>
                <a:latin typeface="Arvo"/>
                <a:ea typeface="Arvo"/>
                <a:cs typeface="Arvo"/>
                <a:sym typeface="Arvo"/>
              </a:rPr>
              <a:t> </a:t>
            </a:r>
            <a:r>
              <a:rPr lang="en-US" sz="1800" b="1">
                <a:solidFill>
                  <a:srgbClr val="783F04"/>
                </a:solidFill>
                <a:latin typeface="Arvo"/>
                <a:ea typeface="Arvo"/>
                <a:cs typeface="Arvo"/>
                <a:sym typeface="Arvo"/>
              </a:rPr>
              <a:t>Closed-loop setup</a:t>
            </a:r>
            <a:endParaRPr lang="en-US"/>
          </a:p>
        </p:txBody>
      </p:sp>
      <p:sp>
        <p:nvSpPr>
          <p:cNvPr id="7" name="Rectangle: Rounded Corners 6">
            <a:extLst>
              <a:ext uri="{FF2B5EF4-FFF2-40B4-BE49-F238E27FC236}">
                <a16:creationId xmlns:a16="http://schemas.microsoft.com/office/drawing/2014/main" id="{7AB18DE1-6D0E-E15A-F182-EEF50AA49CA9}"/>
              </a:ext>
            </a:extLst>
          </p:cNvPr>
          <p:cNvSpPr/>
          <p:nvPr/>
        </p:nvSpPr>
        <p:spPr>
          <a:xfrm>
            <a:off x="434785" y="3620689"/>
            <a:ext cx="104114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printer</a:t>
            </a:r>
          </a:p>
        </p:txBody>
      </p:sp>
      <p:sp>
        <p:nvSpPr>
          <p:cNvPr id="8" name="Rectangle: Rounded Corners 7">
            <a:extLst>
              <a:ext uri="{FF2B5EF4-FFF2-40B4-BE49-F238E27FC236}">
                <a16:creationId xmlns:a16="http://schemas.microsoft.com/office/drawing/2014/main" id="{030EB712-4CE1-D049-465F-FB2A5456CA5E}"/>
              </a:ext>
            </a:extLst>
          </p:cNvPr>
          <p:cNvSpPr/>
          <p:nvPr/>
        </p:nvSpPr>
        <p:spPr>
          <a:xfrm>
            <a:off x="1979537" y="3620689"/>
            <a:ext cx="1007206"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AE sensor</a:t>
            </a:r>
          </a:p>
        </p:txBody>
      </p:sp>
      <p:sp>
        <p:nvSpPr>
          <p:cNvPr id="9" name="Rectangle: Rounded Corners 8">
            <a:extLst>
              <a:ext uri="{FF2B5EF4-FFF2-40B4-BE49-F238E27FC236}">
                <a16:creationId xmlns:a16="http://schemas.microsoft.com/office/drawing/2014/main" id="{A2C88F2E-C55F-6A87-83A8-466DE5FB1571}"/>
              </a:ext>
            </a:extLst>
          </p:cNvPr>
          <p:cNvSpPr/>
          <p:nvPr/>
        </p:nvSpPr>
        <p:spPr>
          <a:xfrm>
            <a:off x="4829055" y="2184926"/>
            <a:ext cx="5604749" cy="33661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sp>
        <p:nvSpPr>
          <p:cNvPr id="13" name="Rectangle: Rounded Corners 12">
            <a:extLst>
              <a:ext uri="{FF2B5EF4-FFF2-40B4-BE49-F238E27FC236}">
                <a16:creationId xmlns:a16="http://schemas.microsoft.com/office/drawing/2014/main" id="{6FA389D4-22DD-9836-BF63-E4B6EF553312}"/>
              </a:ext>
            </a:extLst>
          </p:cNvPr>
          <p:cNvSpPr/>
          <p:nvPr/>
        </p:nvSpPr>
        <p:spPr>
          <a:xfrm>
            <a:off x="5314384" y="3925544"/>
            <a:ext cx="3739081" cy="149667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57CA673-1951-249D-694F-E260260255FD}"/>
              </a:ext>
            </a:extLst>
          </p:cNvPr>
          <p:cNvSpPr/>
          <p:nvPr/>
        </p:nvSpPr>
        <p:spPr>
          <a:xfrm>
            <a:off x="5453739" y="4206385"/>
            <a:ext cx="3518245" cy="11442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38438918-BA06-3460-D1CF-E6ECC62C6323}"/>
              </a:ext>
            </a:extLst>
          </p:cNvPr>
          <p:cNvSpPr/>
          <p:nvPr/>
        </p:nvSpPr>
        <p:spPr>
          <a:xfrm>
            <a:off x="5453739" y="3014045"/>
            <a:ext cx="1149350" cy="369332"/>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solidFill>
                  <a:schemeClr val="tx1"/>
                </a:solidFill>
              </a:rPr>
              <a:t>AE waves</a:t>
            </a:r>
          </a:p>
        </p:txBody>
      </p:sp>
      <p:sp>
        <p:nvSpPr>
          <p:cNvPr id="17" name="TextBox 16">
            <a:extLst>
              <a:ext uri="{FF2B5EF4-FFF2-40B4-BE49-F238E27FC236}">
                <a16:creationId xmlns:a16="http://schemas.microsoft.com/office/drawing/2014/main" id="{D9DC1DC7-6BFA-6837-7148-E8C73D27B6E1}"/>
              </a:ext>
            </a:extLst>
          </p:cNvPr>
          <p:cNvSpPr txBox="1"/>
          <p:nvPr/>
        </p:nvSpPr>
        <p:spPr>
          <a:xfrm>
            <a:off x="6491335" y="3881299"/>
            <a:ext cx="1792586" cy="369332"/>
          </a:xfrm>
          <a:prstGeom prst="rect">
            <a:avLst/>
          </a:prstGeom>
          <a:noFill/>
        </p:spPr>
        <p:txBody>
          <a:bodyPr wrap="square" rtlCol="0">
            <a:spAutoFit/>
          </a:bodyPr>
          <a:lstStyle/>
          <a:p>
            <a:r>
              <a:rPr lang="en-US"/>
              <a:t>anaconda</a:t>
            </a:r>
          </a:p>
        </p:txBody>
      </p:sp>
      <p:sp>
        <p:nvSpPr>
          <p:cNvPr id="18" name="TextBox 17">
            <a:extLst>
              <a:ext uri="{FF2B5EF4-FFF2-40B4-BE49-F238E27FC236}">
                <a16:creationId xmlns:a16="http://schemas.microsoft.com/office/drawing/2014/main" id="{22BFC0CB-095E-C918-B669-65F4FAA34FD0}"/>
              </a:ext>
            </a:extLst>
          </p:cNvPr>
          <p:cNvSpPr txBox="1"/>
          <p:nvPr/>
        </p:nvSpPr>
        <p:spPr>
          <a:xfrm>
            <a:off x="6628170" y="4168251"/>
            <a:ext cx="1792586" cy="369332"/>
          </a:xfrm>
          <a:prstGeom prst="rect">
            <a:avLst/>
          </a:prstGeom>
          <a:noFill/>
        </p:spPr>
        <p:txBody>
          <a:bodyPr wrap="square" rtlCol="0">
            <a:spAutoFit/>
          </a:bodyPr>
          <a:lstStyle/>
          <a:p>
            <a:r>
              <a:rPr lang="en-US">
                <a:solidFill>
                  <a:schemeClr val="bg1">
                    <a:lumMod val="95000"/>
                  </a:schemeClr>
                </a:solidFill>
              </a:rPr>
              <a:t>Python</a:t>
            </a:r>
          </a:p>
        </p:txBody>
      </p:sp>
      <p:sp>
        <p:nvSpPr>
          <p:cNvPr id="20" name="Rectangle: Rounded Corners 19">
            <a:extLst>
              <a:ext uri="{FF2B5EF4-FFF2-40B4-BE49-F238E27FC236}">
                <a16:creationId xmlns:a16="http://schemas.microsoft.com/office/drawing/2014/main" id="{C06BB331-5CFF-52B9-86EB-D15DA0E25D16}"/>
              </a:ext>
            </a:extLst>
          </p:cNvPr>
          <p:cNvSpPr/>
          <p:nvPr/>
        </p:nvSpPr>
        <p:spPr>
          <a:xfrm>
            <a:off x="5587497" y="4546101"/>
            <a:ext cx="1003658" cy="70875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5B453ED-2529-4EB4-CE3E-9C5BB9C0A3FD}"/>
              </a:ext>
            </a:extLst>
          </p:cNvPr>
          <p:cNvSpPr txBox="1"/>
          <p:nvPr/>
        </p:nvSpPr>
        <p:spPr>
          <a:xfrm>
            <a:off x="5540199" y="4644330"/>
            <a:ext cx="1050956" cy="646331"/>
          </a:xfrm>
          <a:prstGeom prst="rect">
            <a:avLst/>
          </a:prstGeom>
          <a:noFill/>
        </p:spPr>
        <p:txBody>
          <a:bodyPr wrap="square" rtlCol="0">
            <a:spAutoFit/>
          </a:bodyPr>
          <a:lstStyle/>
          <a:p>
            <a:r>
              <a:rPr lang="en-US" sz="1200"/>
              <a:t>TensorFlow</a:t>
            </a:r>
          </a:p>
          <a:p>
            <a:r>
              <a:rPr lang="en-US" sz="1200" err="1"/>
              <a:t>Numpy</a:t>
            </a:r>
            <a:endParaRPr lang="en-US" sz="1200"/>
          </a:p>
          <a:p>
            <a:r>
              <a:rPr lang="en-US" sz="1200"/>
              <a:t>…….</a:t>
            </a:r>
          </a:p>
        </p:txBody>
      </p:sp>
      <p:sp>
        <p:nvSpPr>
          <p:cNvPr id="22" name="Rectangle: Rounded Corners 21">
            <a:extLst>
              <a:ext uri="{FF2B5EF4-FFF2-40B4-BE49-F238E27FC236}">
                <a16:creationId xmlns:a16="http://schemas.microsoft.com/office/drawing/2014/main" id="{C3BC3805-0C32-A853-6B90-D03BF1CF1ECD}"/>
              </a:ext>
            </a:extLst>
          </p:cNvPr>
          <p:cNvSpPr/>
          <p:nvPr/>
        </p:nvSpPr>
        <p:spPr>
          <a:xfrm>
            <a:off x="6978157" y="4546100"/>
            <a:ext cx="1792586" cy="70875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B88F21D-C747-3124-E0DF-F6CAB15F1CEC}"/>
              </a:ext>
            </a:extLst>
          </p:cNvPr>
          <p:cNvSpPr txBox="1"/>
          <p:nvPr/>
        </p:nvSpPr>
        <p:spPr>
          <a:xfrm>
            <a:off x="7467113" y="4562651"/>
            <a:ext cx="760004" cy="276999"/>
          </a:xfrm>
          <a:prstGeom prst="rect">
            <a:avLst/>
          </a:prstGeom>
          <a:noFill/>
        </p:spPr>
        <p:txBody>
          <a:bodyPr wrap="square" rtlCol="0">
            <a:spAutoFit/>
          </a:bodyPr>
          <a:lstStyle/>
          <a:p>
            <a:r>
              <a:rPr lang="en-US" sz="1200" err="1"/>
              <a:t>Keras</a:t>
            </a:r>
            <a:endParaRPr lang="en-US" sz="1200"/>
          </a:p>
        </p:txBody>
      </p:sp>
      <p:sp>
        <p:nvSpPr>
          <p:cNvPr id="24" name="Rectangle: Rounded Corners 23">
            <a:extLst>
              <a:ext uri="{FF2B5EF4-FFF2-40B4-BE49-F238E27FC236}">
                <a16:creationId xmlns:a16="http://schemas.microsoft.com/office/drawing/2014/main" id="{AC606F39-8669-E04C-B10A-418BEB66333A}"/>
              </a:ext>
            </a:extLst>
          </p:cNvPr>
          <p:cNvSpPr/>
          <p:nvPr/>
        </p:nvSpPr>
        <p:spPr>
          <a:xfrm>
            <a:off x="7123039" y="4833054"/>
            <a:ext cx="1531072" cy="393456"/>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err="1"/>
              <a:t>Model.Keras</a:t>
            </a:r>
            <a:r>
              <a:rPr lang="en-US" sz="1400"/>
              <a:t>: Inference</a:t>
            </a:r>
          </a:p>
        </p:txBody>
      </p:sp>
      <p:sp>
        <p:nvSpPr>
          <p:cNvPr id="25" name="Rectangle: Rounded Corners 24">
            <a:extLst>
              <a:ext uri="{FF2B5EF4-FFF2-40B4-BE49-F238E27FC236}">
                <a16:creationId xmlns:a16="http://schemas.microsoft.com/office/drawing/2014/main" id="{9B8306E2-F1E7-8C77-0D5B-120EF3F723EF}"/>
              </a:ext>
            </a:extLst>
          </p:cNvPr>
          <p:cNvSpPr/>
          <p:nvPr/>
        </p:nvSpPr>
        <p:spPr>
          <a:xfrm>
            <a:off x="9156306" y="4891442"/>
            <a:ext cx="1174656" cy="29546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a:t>Results</a:t>
            </a:r>
          </a:p>
        </p:txBody>
      </p:sp>
      <p:cxnSp>
        <p:nvCxnSpPr>
          <p:cNvPr id="26" name="Straight Arrow Connector 25">
            <a:extLst>
              <a:ext uri="{FF2B5EF4-FFF2-40B4-BE49-F238E27FC236}">
                <a16:creationId xmlns:a16="http://schemas.microsoft.com/office/drawing/2014/main" id="{7017427D-EB80-866C-3954-8230C1F720B8}"/>
              </a:ext>
            </a:extLst>
          </p:cNvPr>
          <p:cNvCxnSpPr>
            <a:cxnSpLocks/>
            <a:stCxn id="7" idx="3"/>
            <a:endCxn id="8" idx="1"/>
          </p:cNvCxnSpPr>
          <p:nvPr/>
        </p:nvCxnSpPr>
        <p:spPr>
          <a:xfrm>
            <a:off x="1475934" y="3805355"/>
            <a:ext cx="50360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81F6D594-550B-313C-2A42-9DC040B21702}"/>
              </a:ext>
            </a:extLst>
          </p:cNvPr>
          <p:cNvCxnSpPr>
            <a:cxnSpLocks/>
          </p:cNvCxnSpPr>
          <p:nvPr/>
        </p:nvCxnSpPr>
        <p:spPr>
          <a:xfrm>
            <a:off x="7293806" y="3782110"/>
            <a:ext cx="0" cy="1846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8663431F-FB55-DFDD-FD96-7A2DDA5B603F}"/>
              </a:ext>
            </a:extLst>
          </p:cNvPr>
          <p:cNvCxnSpPr>
            <a:cxnSpLocks/>
          </p:cNvCxnSpPr>
          <p:nvPr/>
        </p:nvCxnSpPr>
        <p:spPr>
          <a:xfrm>
            <a:off x="7315199" y="3494678"/>
            <a:ext cx="1" cy="165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69104A68-7D89-CF19-30F2-B6EC3FF95546}"/>
              </a:ext>
            </a:extLst>
          </p:cNvPr>
          <p:cNvCxnSpPr>
            <a:cxnSpLocks/>
            <a:stCxn id="24" idx="3"/>
            <a:endCxn id="25" idx="1"/>
          </p:cNvCxnSpPr>
          <p:nvPr/>
        </p:nvCxnSpPr>
        <p:spPr>
          <a:xfrm>
            <a:off x="8654111" y="5029782"/>
            <a:ext cx="502195" cy="93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Rectangle: Rounded Corners 31">
            <a:extLst>
              <a:ext uri="{FF2B5EF4-FFF2-40B4-BE49-F238E27FC236}">
                <a16:creationId xmlns:a16="http://schemas.microsoft.com/office/drawing/2014/main" id="{05E5D1AE-E54D-609D-FBA0-5C98866C32DE}"/>
              </a:ext>
            </a:extLst>
          </p:cNvPr>
          <p:cNvSpPr/>
          <p:nvPr/>
        </p:nvSpPr>
        <p:spPr>
          <a:xfrm>
            <a:off x="5418858" y="3437070"/>
            <a:ext cx="2048255" cy="41884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a:solidFill>
                  <a:schemeClr val="tx1"/>
                </a:solidFill>
              </a:rPr>
              <a:t>Feature Extraction</a:t>
            </a:r>
          </a:p>
        </p:txBody>
      </p:sp>
      <p:pic>
        <p:nvPicPr>
          <p:cNvPr id="36" name="Picture 4" descr="Python (programming language) - Wikipedia">
            <a:extLst>
              <a:ext uri="{FF2B5EF4-FFF2-40B4-BE49-F238E27FC236}">
                <a16:creationId xmlns:a16="http://schemas.microsoft.com/office/drawing/2014/main" id="{5FA56FC8-3EA9-BC1E-37AC-90C74D717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976" y="4236614"/>
            <a:ext cx="370386" cy="2567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1B26933B-6DBF-A4B1-D161-2F898A5C5F1A}"/>
              </a:ext>
            </a:extLst>
          </p:cNvPr>
          <p:cNvPicPr>
            <a:picLocks noChangeAspect="1"/>
          </p:cNvPicPr>
          <p:nvPr/>
        </p:nvPicPr>
        <p:blipFill>
          <a:blip r:embed="rId3"/>
          <a:stretch>
            <a:fillRect/>
          </a:stretch>
        </p:blipFill>
        <p:spPr>
          <a:xfrm>
            <a:off x="9114404" y="4275568"/>
            <a:ext cx="572918" cy="4056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Picture 38">
            <a:extLst>
              <a:ext uri="{FF2B5EF4-FFF2-40B4-BE49-F238E27FC236}">
                <a16:creationId xmlns:a16="http://schemas.microsoft.com/office/drawing/2014/main" id="{21621E88-8B8F-76F8-ACE5-6FFF34AE386B}"/>
              </a:ext>
            </a:extLst>
          </p:cNvPr>
          <p:cNvPicPr>
            <a:picLocks noChangeAspect="1"/>
          </p:cNvPicPr>
          <p:nvPr/>
        </p:nvPicPr>
        <p:blipFill>
          <a:blip r:embed="rId4"/>
          <a:stretch>
            <a:fillRect/>
          </a:stretch>
        </p:blipFill>
        <p:spPr>
          <a:xfrm>
            <a:off x="4943772" y="4808099"/>
            <a:ext cx="325704" cy="3503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1" name="TextBox 52">
            <a:extLst>
              <a:ext uri="{FF2B5EF4-FFF2-40B4-BE49-F238E27FC236}">
                <a16:creationId xmlns:a16="http://schemas.microsoft.com/office/drawing/2014/main" id="{126F8E13-6310-FC09-31EF-3415A824D234}"/>
              </a:ext>
            </a:extLst>
          </p:cNvPr>
          <p:cNvSpPr txBox="1"/>
          <p:nvPr/>
        </p:nvSpPr>
        <p:spPr>
          <a:xfrm>
            <a:off x="88170" y="1679945"/>
            <a:ext cx="4074195"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Aft>
                <a:spcPts val="800"/>
              </a:spcAft>
            </a:pPr>
            <a:r>
              <a:rPr lang="en-US" b="1">
                <a:highlight>
                  <a:srgbClr val="FFFFFF"/>
                </a:highlight>
                <a:latin typeface="Arial"/>
                <a:cs typeface="Arial"/>
              </a:rPr>
              <a:t>2. Deployment</a:t>
            </a:r>
            <a:endParaRPr lang="en-US" b="1">
              <a:highlight>
                <a:srgbClr val="FFFFFF"/>
              </a:highlight>
              <a:latin typeface="Arial" panose="020B0604020202020204" pitchFamily="34" charset="0"/>
              <a:cs typeface="Arial" panose="020B0604020202020204" pitchFamily="34" charset="0"/>
            </a:endParaRPr>
          </a:p>
        </p:txBody>
      </p:sp>
      <p:pic>
        <p:nvPicPr>
          <p:cNvPr id="42" name="Picture 2">
            <a:extLst>
              <a:ext uri="{FF2B5EF4-FFF2-40B4-BE49-F238E27FC236}">
                <a16:creationId xmlns:a16="http://schemas.microsoft.com/office/drawing/2014/main" id="{1439CF98-5D1C-4C79-7D1A-F88B3D68FF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5" y="4028576"/>
            <a:ext cx="1460280" cy="2021203"/>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Rounded Corners 50">
            <a:extLst>
              <a:ext uri="{FF2B5EF4-FFF2-40B4-BE49-F238E27FC236}">
                <a16:creationId xmlns:a16="http://schemas.microsoft.com/office/drawing/2014/main" id="{7389904A-4B05-6570-AD2D-958972F24C41}"/>
              </a:ext>
            </a:extLst>
          </p:cNvPr>
          <p:cNvSpPr/>
          <p:nvPr/>
        </p:nvSpPr>
        <p:spPr>
          <a:xfrm>
            <a:off x="3420614" y="3620689"/>
            <a:ext cx="1007206"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err="1"/>
              <a:t>Linwave</a:t>
            </a:r>
            <a:endParaRPr lang="en-US" sz="1400"/>
          </a:p>
        </p:txBody>
      </p:sp>
      <p:cxnSp>
        <p:nvCxnSpPr>
          <p:cNvPr id="55" name="Straight Arrow Connector 54">
            <a:extLst>
              <a:ext uri="{FF2B5EF4-FFF2-40B4-BE49-F238E27FC236}">
                <a16:creationId xmlns:a16="http://schemas.microsoft.com/office/drawing/2014/main" id="{62EC9B76-D39D-B0C3-177D-EF7A2AF23781}"/>
              </a:ext>
            </a:extLst>
          </p:cNvPr>
          <p:cNvCxnSpPr>
            <a:cxnSpLocks/>
            <a:stCxn id="8" idx="3"/>
            <a:endCxn id="51" idx="1"/>
          </p:cNvCxnSpPr>
          <p:nvPr/>
        </p:nvCxnSpPr>
        <p:spPr>
          <a:xfrm>
            <a:off x="2986743" y="3805355"/>
            <a:ext cx="43387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9" name="TextBox 68">
            <a:extLst>
              <a:ext uri="{FF2B5EF4-FFF2-40B4-BE49-F238E27FC236}">
                <a16:creationId xmlns:a16="http://schemas.microsoft.com/office/drawing/2014/main" id="{56120A04-4724-440A-95D0-36281DDE5089}"/>
              </a:ext>
            </a:extLst>
          </p:cNvPr>
          <p:cNvSpPr txBox="1"/>
          <p:nvPr/>
        </p:nvSpPr>
        <p:spPr>
          <a:xfrm>
            <a:off x="9063177" y="2316386"/>
            <a:ext cx="1971612" cy="369332"/>
          </a:xfrm>
          <a:prstGeom prst="rect">
            <a:avLst/>
          </a:prstGeom>
          <a:noFill/>
        </p:spPr>
        <p:txBody>
          <a:bodyPr wrap="square" rtlCol="0">
            <a:spAutoFit/>
          </a:bodyPr>
          <a:lstStyle/>
          <a:p>
            <a:r>
              <a:rPr lang="en-US">
                <a:solidFill>
                  <a:schemeClr val="bg1">
                    <a:lumMod val="95000"/>
                  </a:schemeClr>
                </a:solidFill>
              </a:rPr>
              <a:t>Computer</a:t>
            </a:r>
          </a:p>
        </p:txBody>
      </p:sp>
      <p:cxnSp>
        <p:nvCxnSpPr>
          <p:cNvPr id="28" name="Straight Arrow Connector 27">
            <a:extLst>
              <a:ext uri="{FF2B5EF4-FFF2-40B4-BE49-F238E27FC236}">
                <a16:creationId xmlns:a16="http://schemas.microsoft.com/office/drawing/2014/main" id="{9A50D210-BEEB-2C7F-E6ED-73E7EA303565}"/>
              </a:ext>
            </a:extLst>
          </p:cNvPr>
          <p:cNvCxnSpPr>
            <a:cxnSpLocks/>
          </p:cNvCxnSpPr>
          <p:nvPr/>
        </p:nvCxnSpPr>
        <p:spPr>
          <a:xfrm>
            <a:off x="5592343" y="3395775"/>
            <a:ext cx="0" cy="1537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0" name="Picture 79">
            <a:extLst>
              <a:ext uri="{FF2B5EF4-FFF2-40B4-BE49-F238E27FC236}">
                <a16:creationId xmlns:a16="http://schemas.microsoft.com/office/drawing/2014/main" id="{5C9E3299-3337-2429-8283-4371B375D4F8}"/>
              </a:ext>
            </a:extLst>
          </p:cNvPr>
          <p:cNvPicPr>
            <a:picLocks noChangeAspect="1"/>
          </p:cNvPicPr>
          <p:nvPr/>
        </p:nvPicPr>
        <p:blipFill>
          <a:blip r:embed="rId6"/>
          <a:stretch>
            <a:fillRect/>
          </a:stretch>
        </p:blipFill>
        <p:spPr>
          <a:xfrm>
            <a:off x="4931236" y="4486840"/>
            <a:ext cx="339918" cy="2513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2" name="Picture 81">
            <a:extLst>
              <a:ext uri="{FF2B5EF4-FFF2-40B4-BE49-F238E27FC236}">
                <a16:creationId xmlns:a16="http://schemas.microsoft.com/office/drawing/2014/main" id="{632022BD-99CC-14CA-E0B3-B7B4D114F194}"/>
              </a:ext>
            </a:extLst>
          </p:cNvPr>
          <p:cNvPicPr>
            <a:picLocks noChangeAspect="1"/>
          </p:cNvPicPr>
          <p:nvPr/>
        </p:nvPicPr>
        <p:blipFill>
          <a:blip r:embed="rId7"/>
          <a:stretch>
            <a:fillRect/>
          </a:stretch>
        </p:blipFill>
        <p:spPr>
          <a:xfrm>
            <a:off x="6608196" y="4738187"/>
            <a:ext cx="347812" cy="3009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4" name="Picture 83">
            <a:extLst>
              <a:ext uri="{FF2B5EF4-FFF2-40B4-BE49-F238E27FC236}">
                <a16:creationId xmlns:a16="http://schemas.microsoft.com/office/drawing/2014/main" id="{88E2E791-093E-273B-7009-1477797546A2}"/>
              </a:ext>
            </a:extLst>
          </p:cNvPr>
          <p:cNvPicPr>
            <a:picLocks noChangeAspect="1"/>
          </p:cNvPicPr>
          <p:nvPr/>
        </p:nvPicPr>
        <p:blipFill>
          <a:blip r:embed="rId8"/>
          <a:stretch>
            <a:fillRect/>
          </a:stretch>
        </p:blipFill>
        <p:spPr>
          <a:xfrm>
            <a:off x="6691518" y="3042530"/>
            <a:ext cx="623681" cy="2995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6" name="Picture 85">
            <a:extLst>
              <a:ext uri="{FF2B5EF4-FFF2-40B4-BE49-F238E27FC236}">
                <a16:creationId xmlns:a16="http://schemas.microsoft.com/office/drawing/2014/main" id="{1256D36D-AF34-2A58-5B4F-241A6FD6E8FE}"/>
              </a:ext>
            </a:extLst>
          </p:cNvPr>
          <p:cNvPicPr>
            <a:picLocks noChangeAspect="1"/>
          </p:cNvPicPr>
          <p:nvPr/>
        </p:nvPicPr>
        <p:blipFill>
          <a:blip r:embed="rId9"/>
          <a:stretch>
            <a:fillRect/>
          </a:stretch>
        </p:blipFill>
        <p:spPr>
          <a:xfrm>
            <a:off x="7570459" y="3379462"/>
            <a:ext cx="1083649" cy="4682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8" name="Picture 87">
            <a:extLst>
              <a:ext uri="{FF2B5EF4-FFF2-40B4-BE49-F238E27FC236}">
                <a16:creationId xmlns:a16="http://schemas.microsoft.com/office/drawing/2014/main" id="{9DB1C44A-D073-FB7D-1725-8B49E8FC6303}"/>
              </a:ext>
            </a:extLst>
          </p:cNvPr>
          <p:cNvPicPr>
            <a:picLocks noChangeAspect="1"/>
          </p:cNvPicPr>
          <p:nvPr/>
        </p:nvPicPr>
        <p:blipFill>
          <a:blip r:embed="rId10"/>
          <a:stretch>
            <a:fillRect/>
          </a:stretch>
        </p:blipFill>
        <p:spPr>
          <a:xfrm>
            <a:off x="1673631" y="4314988"/>
            <a:ext cx="1267374" cy="10356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6" name="Picture 2">
            <a:extLst>
              <a:ext uri="{FF2B5EF4-FFF2-40B4-BE49-F238E27FC236}">
                <a16:creationId xmlns:a16="http://schemas.microsoft.com/office/drawing/2014/main" id="{C35FB3F3-C959-4393-EADE-00615DE557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2646" y="4353133"/>
            <a:ext cx="1529379" cy="10946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3EAF57-7E2F-AA6A-0ADA-E0B91D779F58}"/>
              </a:ext>
            </a:extLst>
          </p:cNvPr>
          <p:cNvPicPr>
            <a:picLocks noChangeAspect="1"/>
          </p:cNvPicPr>
          <p:nvPr/>
        </p:nvPicPr>
        <p:blipFill>
          <a:blip r:embed="rId12"/>
          <a:stretch>
            <a:fillRect/>
          </a:stretch>
        </p:blipFill>
        <p:spPr>
          <a:xfrm>
            <a:off x="6678440" y="2349906"/>
            <a:ext cx="636759" cy="5906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6" name="Rectangle: Rounded Corners 45">
            <a:extLst>
              <a:ext uri="{FF2B5EF4-FFF2-40B4-BE49-F238E27FC236}">
                <a16:creationId xmlns:a16="http://schemas.microsoft.com/office/drawing/2014/main" id="{D95945BE-9CCB-F8EF-76A7-DF4729D6897A}"/>
              </a:ext>
            </a:extLst>
          </p:cNvPr>
          <p:cNvSpPr/>
          <p:nvPr/>
        </p:nvSpPr>
        <p:spPr>
          <a:xfrm>
            <a:off x="5453739" y="2349906"/>
            <a:ext cx="1149350" cy="590627"/>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7" name="Rectangle: Rounded Corners 46">
            <a:extLst>
              <a:ext uri="{FF2B5EF4-FFF2-40B4-BE49-F238E27FC236}">
                <a16:creationId xmlns:a16="http://schemas.microsoft.com/office/drawing/2014/main" id="{BBBC92D3-8E96-2E49-377C-1976370930CE}"/>
              </a:ext>
            </a:extLst>
          </p:cNvPr>
          <p:cNvSpPr/>
          <p:nvPr/>
        </p:nvSpPr>
        <p:spPr>
          <a:xfrm>
            <a:off x="5507361" y="2561950"/>
            <a:ext cx="1002079" cy="3261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err="1"/>
              <a:t>OctoRest</a:t>
            </a:r>
            <a:endParaRPr lang="en-US" sz="1400"/>
          </a:p>
        </p:txBody>
      </p:sp>
      <p:sp>
        <p:nvSpPr>
          <p:cNvPr id="48" name="TextBox 47">
            <a:extLst>
              <a:ext uri="{FF2B5EF4-FFF2-40B4-BE49-F238E27FC236}">
                <a16:creationId xmlns:a16="http://schemas.microsoft.com/office/drawing/2014/main" id="{7328AA1D-935D-E40C-B61B-F4EB79A4B977}"/>
              </a:ext>
            </a:extLst>
          </p:cNvPr>
          <p:cNvSpPr txBox="1"/>
          <p:nvPr/>
        </p:nvSpPr>
        <p:spPr>
          <a:xfrm>
            <a:off x="5533875" y="2295468"/>
            <a:ext cx="975565" cy="307777"/>
          </a:xfrm>
          <a:prstGeom prst="rect">
            <a:avLst/>
          </a:prstGeom>
          <a:noFill/>
        </p:spPr>
        <p:txBody>
          <a:bodyPr wrap="square" rtlCol="0">
            <a:spAutoFit/>
          </a:bodyPr>
          <a:lstStyle/>
          <a:p>
            <a:r>
              <a:rPr lang="en-US" sz="1400" err="1"/>
              <a:t>OctoPrint</a:t>
            </a:r>
            <a:endParaRPr lang="en-US" sz="1400"/>
          </a:p>
        </p:txBody>
      </p:sp>
      <p:cxnSp>
        <p:nvCxnSpPr>
          <p:cNvPr id="53" name="Connector: Elbow 52">
            <a:extLst>
              <a:ext uri="{FF2B5EF4-FFF2-40B4-BE49-F238E27FC236}">
                <a16:creationId xmlns:a16="http://schemas.microsoft.com/office/drawing/2014/main" id="{74EC9BAE-426F-81D2-9840-6E5F8B00BE75}"/>
              </a:ext>
            </a:extLst>
          </p:cNvPr>
          <p:cNvCxnSpPr>
            <a:cxnSpLocks/>
            <a:stCxn id="25" idx="0"/>
            <a:endCxn id="40" idx="3"/>
          </p:cNvCxnSpPr>
          <p:nvPr/>
        </p:nvCxnSpPr>
        <p:spPr>
          <a:xfrm rot="16200000" flipV="1">
            <a:off x="7406306" y="2554113"/>
            <a:ext cx="2246222" cy="242843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or: Elbow 56">
            <a:extLst>
              <a:ext uri="{FF2B5EF4-FFF2-40B4-BE49-F238E27FC236}">
                <a16:creationId xmlns:a16="http://schemas.microsoft.com/office/drawing/2014/main" id="{E5B11C81-C449-DB9A-7F21-D50431D8841A}"/>
              </a:ext>
            </a:extLst>
          </p:cNvPr>
          <p:cNvCxnSpPr>
            <a:stCxn id="51" idx="3"/>
            <a:endCxn id="15" idx="1"/>
          </p:cNvCxnSpPr>
          <p:nvPr/>
        </p:nvCxnSpPr>
        <p:spPr>
          <a:xfrm flipV="1">
            <a:off x="4427820" y="3198711"/>
            <a:ext cx="1025919" cy="60664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59" name="Connector: Elbow 58">
            <a:extLst>
              <a:ext uri="{FF2B5EF4-FFF2-40B4-BE49-F238E27FC236}">
                <a16:creationId xmlns:a16="http://schemas.microsoft.com/office/drawing/2014/main" id="{4925BCE8-1FD0-4C4B-734F-E4DC77797B0B}"/>
              </a:ext>
            </a:extLst>
          </p:cNvPr>
          <p:cNvCxnSpPr>
            <a:stCxn id="47" idx="1"/>
            <a:endCxn id="7" idx="0"/>
          </p:cNvCxnSpPr>
          <p:nvPr/>
        </p:nvCxnSpPr>
        <p:spPr>
          <a:xfrm rot="10800000" flipV="1">
            <a:off x="955361" y="2725035"/>
            <a:ext cx="4552001" cy="89565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11746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Approach 2: Time Series</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29</a:t>
            </a:fld>
            <a:endParaRPr lang="en-US"/>
          </a:p>
        </p:txBody>
      </p:sp>
      <p:sp>
        <p:nvSpPr>
          <p:cNvPr id="6" name="TextBox 5">
            <a:extLst>
              <a:ext uri="{FF2B5EF4-FFF2-40B4-BE49-F238E27FC236}">
                <a16:creationId xmlns:a16="http://schemas.microsoft.com/office/drawing/2014/main" id="{E123811B-9E3A-41A9-BDFA-A78ADF54B276}"/>
              </a:ext>
            </a:extLst>
          </p:cNvPr>
          <p:cNvSpPr txBox="1"/>
          <p:nvPr/>
        </p:nvSpPr>
        <p:spPr>
          <a:xfrm>
            <a:off x="739148" y="1304830"/>
            <a:ext cx="4289495" cy="369332"/>
          </a:xfrm>
          <a:prstGeom prst="rect">
            <a:avLst/>
          </a:prstGeom>
          <a:noFill/>
        </p:spPr>
        <p:txBody>
          <a:bodyPr wrap="square" rtlCol="0">
            <a:spAutoFit/>
          </a:bodyPr>
          <a:lstStyle/>
          <a:p>
            <a:r>
              <a:rPr lang="en-US" sz="1800" b="1">
                <a:solidFill>
                  <a:srgbClr val="783F04"/>
                </a:solidFill>
                <a:latin typeface="Arvo"/>
                <a:ea typeface="Arvo"/>
                <a:cs typeface="Arvo"/>
                <a:sym typeface="Arvo"/>
              </a:rPr>
              <a:t>Deployment and</a:t>
            </a:r>
            <a:r>
              <a:rPr lang="en-US" sz="1800" b="1" i="0" u="none" strike="noStrike" cap="none">
                <a:solidFill>
                  <a:srgbClr val="783F04"/>
                </a:solidFill>
                <a:latin typeface="Arvo"/>
                <a:ea typeface="Arvo"/>
                <a:cs typeface="Arvo"/>
                <a:sym typeface="Arvo"/>
              </a:rPr>
              <a:t> </a:t>
            </a:r>
            <a:r>
              <a:rPr lang="en-US" sz="1800" b="1">
                <a:solidFill>
                  <a:srgbClr val="783F04"/>
                </a:solidFill>
                <a:latin typeface="Arvo"/>
                <a:ea typeface="Arvo"/>
                <a:cs typeface="Arvo"/>
                <a:sym typeface="Arvo"/>
              </a:rPr>
              <a:t>Closed-loop setup</a:t>
            </a:r>
            <a:endParaRPr lang="en-US"/>
          </a:p>
        </p:txBody>
      </p:sp>
      <p:pic>
        <p:nvPicPr>
          <p:cNvPr id="3" name="Online Media 2" title="Acoustic Demonstration Video">
            <a:hlinkClick r:id="" action="ppaction://media"/>
            <a:extLst>
              <a:ext uri="{FF2B5EF4-FFF2-40B4-BE49-F238E27FC236}">
                <a16:creationId xmlns:a16="http://schemas.microsoft.com/office/drawing/2014/main" id="{2AE50019-2987-957E-668D-5F9C4445A3F2}"/>
              </a:ext>
            </a:extLst>
          </p:cNvPr>
          <p:cNvPicPr>
            <a:picLocks noRot="1" noChangeAspect="1"/>
          </p:cNvPicPr>
          <p:nvPr>
            <a:videoFile r:link="rId1"/>
          </p:nvPr>
        </p:nvPicPr>
        <p:blipFill>
          <a:blip r:embed="rId3"/>
          <a:stretch>
            <a:fillRect/>
          </a:stretch>
        </p:blipFill>
        <p:spPr>
          <a:xfrm>
            <a:off x="1956722" y="1707133"/>
            <a:ext cx="7795970" cy="4441093"/>
          </a:xfrm>
          <a:prstGeom prst="rect">
            <a:avLst/>
          </a:prstGeom>
        </p:spPr>
      </p:pic>
    </p:spTree>
    <p:extLst>
      <p:ext uri="{BB962C8B-B14F-4D97-AF65-F5344CB8AC3E}">
        <p14:creationId xmlns:p14="http://schemas.microsoft.com/office/powerpoint/2010/main" val="3656588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Proposed Solution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3</a:t>
            </a:fld>
            <a:endParaRPr lang="en-US"/>
          </a:p>
        </p:txBody>
      </p:sp>
      <p:sp>
        <p:nvSpPr>
          <p:cNvPr id="7" name="TextBox 52">
            <a:extLst>
              <a:ext uri="{FF2B5EF4-FFF2-40B4-BE49-F238E27FC236}">
                <a16:creationId xmlns:a16="http://schemas.microsoft.com/office/drawing/2014/main" id="{7EBB304C-6C42-130B-AA03-7D4736CD09AF}"/>
              </a:ext>
            </a:extLst>
          </p:cNvPr>
          <p:cNvSpPr txBox="1"/>
          <p:nvPr/>
        </p:nvSpPr>
        <p:spPr>
          <a:xfrm>
            <a:off x="368788" y="1469489"/>
            <a:ext cx="10795425" cy="195951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Aft>
                <a:spcPts val="800"/>
              </a:spcAft>
            </a:pPr>
            <a:r>
              <a:rPr lang="en-US">
                <a:highlight>
                  <a:srgbClr val="FFFFFF"/>
                </a:highlight>
                <a:latin typeface="Arial"/>
                <a:cs typeface="Arial"/>
              </a:rPr>
              <a:t>Improve</a:t>
            </a:r>
            <a:r>
              <a:rPr lang="en-US" sz="1800">
                <a:effectLst/>
                <a:highlight>
                  <a:srgbClr val="FFFFFF"/>
                </a:highlight>
                <a:latin typeface="Arial"/>
                <a:cs typeface="Arial"/>
              </a:rPr>
              <a:t> quality control in 3D printing by integrating real-time image analysis and acoustic emission sensing, enhanced through machine learning techniques:</a:t>
            </a:r>
          </a:p>
          <a:p>
            <a:pPr marL="285750" indent="-285750" algn="just">
              <a:spcAft>
                <a:spcPts val="800"/>
              </a:spcAft>
              <a:buFont typeface="Arial" panose="020B0604020202020204" pitchFamily="34" charset="0"/>
              <a:buChar char="•"/>
            </a:pPr>
            <a:r>
              <a:rPr lang="en-US" sz="1800">
                <a:effectLst/>
                <a:highlight>
                  <a:srgbClr val="FFFFFF"/>
                </a:highlight>
                <a:latin typeface="Arial"/>
                <a:cs typeface="Arial"/>
              </a:rPr>
              <a:t>Detecting and classifying defects in 3D-printed parts by analyzing images captured during the printing process in real time.</a:t>
            </a:r>
          </a:p>
          <a:p>
            <a:pPr marL="285750" indent="-285750" algn="just">
              <a:spcAft>
                <a:spcPts val="800"/>
              </a:spcAft>
              <a:buFont typeface="Arial" panose="020B0604020202020204" pitchFamily="34" charset="0"/>
              <a:buChar char="•"/>
            </a:pPr>
            <a:r>
              <a:rPr lang="en-US" sz="1800">
                <a:effectLst/>
                <a:highlight>
                  <a:srgbClr val="FFFFFF"/>
                </a:highlight>
                <a:latin typeface="Arial"/>
                <a:cs typeface="Arial"/>
              </a:rPr>
              <a:t>Identifying defect occurrence during printing using an acoustic sensor attached to the nozzle, providing real-time feedback on potential issues.</a:t>
            </a:r>
            <a:endParaRPr lang="en-US">
              <a:latin typeface="Arial"/>
              <a:cs typeface="Arial"/>
            </a:endParaRPr>
          </a:p>
        </p:txBody>
      </p:sp>
      <p:pic>
        <p:nvPicPr>
          <p:cNvPr id="8" name="Google Shape;90;p1">
            <a:extLst>
              <a:ext uri="{FF2B5EF4-FFF2-40B4-BE49-F238E27FC236}">
                <a16:creationId xmlns:a16="http://schemas.microsoft.com/office/drawing/2014/main" id="{51463C4A-2D2C-E753-47A8-C0DBA8159517}"/>
              </a:ext>
            </a:extLst>
          </p:cNvPr>
          <p:cNvPicPr preferRelativeResize="0"/>
          <p:nvPr/>
        </p:nvPicPr>
        <p:blipFill rotWithShape="1">
          <a:blip r:embed="rId2">
            <a:alphaModFix/>
          </a:blip>
          <a:srcRect r="27530" b="19910"/>
          <a:stretch/>
        </p:blipFill>
        <p:spPr>
          <a:xfrm>
            <a:off x="1209928" y="3566916"/>
            <a:ext cx="3887265" cy="2487491"/>
          </a:xfrm>
          <a:prstGeom prst="roundRect">
            <a:avLst>
              <a:gd name="adj" fmla="val 16667"/>
            </a:avLst>
          </a:prstGeom>
          <a:noFill/>
          <a:ln>
            <a:noFill/>
          </a:ln>
        </p:spPr>
      </p:pic>
      <p:pic>
        <p:nvPicPr>
          <p:cNvPr id="9" name="Picture 8">
            <a:extLst>
              <a:ext uri="{FF2B5EF4-FFF2-40B4-BE49-F238E27FC236}">
                <a16:creationId xmlns:a16="http://schemas.microsoft.com/office/drawing/2014/main" id="{1B8CC9AB-6064-841E-C20E-AEE07532D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585" y="3566916"/>
            <a:ext cx="4047013" cy="2487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246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Time for a hands-on project</a:t>
            </a:r>
            <a:br>
              <a:rPr lang="en-US" sz="4000" b="1">
                <a:solidFill>
                  <a:srgbClr val="5C0000"/>
                </a:solidFill>
                <a:latin typeface="Times New Roman" panose="02020603050405020304" pitchFamily="18" charset="0"/>
                <a:cs typeface="Times New Roman" panose="02020603050405020304" pitchFamily="18" charset="0"/>
              </a:rPr>
            </a:br>
            <a:r>
              <a:rPr lang="en-US" sz="1600" b="1"/>
              <a:t>3D Printer Connectivity</a:t>
            </a:r>
            <a:endParaRPr lang="en-US" sz="4000" b="1">
              <a:solidFill>
                <a:srgbClr val="5C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30</a:t>
            </a:fld>
            <a:endParaRPr lang="en-US"/>
          </a:p>
        </p:txBody>
      </p:sp>
      <p:sp>
        <p:nvSpPr>
          <p:cNvPr id="7" name="TextBox 6">
            <a:extLst>
              <a:ext uri="{FF2B5EF4-FFF2-40B4-BE49-F238E27FC236}">
                <a16:creationId xmlns:a16="http://schemas.microsoft.com/office/drawing/2014/main" id="{AF988D45-1D57-292C-A21A-DBC428663074}"/>
              </a:ext>
            </a:extLst>
          </p:cNvPr>
          <p:cNvSpPr txBox="1"/>
          <p:nvPr/>
        </p:nvSpPr>
        <p:spPr>
          <a:xfrm>
            <a:off x="413442" y="1746286"/>
            <a:ext cx="5045798" cy="830997"/>
          </a:xfrm>
          <a:prstGeom prst="rect">
            <a:avLst/>
          </a:prstGeom>
          <a:noFill/>
        </p:spPr>
        <p:txBody>
          <a:bodyPr wrap="square" rtlCol="0">
            <a:spAutoFit/>
          </a:bodyPr>
          <a:lstStyle/>
          <a:p>
            <a:pPr marL="228600" indent="-228600">
              <a:buAutoNum type="arabicPeriod"/>
            </a:pPr>
            <a:r>
              <a:rPr lang="en-US" sz="1200"/>
              <a:t>Plug in AC Adapter (power brick) into a 120 Volt power outlet </a:t>
            </a:r>
          </a:p>
          <a:p>
            <a:r>
              <a:rPr lang="en-US" sz="1200"/>
              <a:t>Plug in Male USB-C head into Female USB-C port on the Raspberry Pi</a:t>
            </a:r>
          </a:p>
          <a:p>
            <a:r>
              <a:rPr lang="en-US" sz="1200"/>
              <a:t>Leave power switch in the “off” position as shown below </a:t>
            </a:r>
          </a:p>
          <a:p>
            <a:endParaRPr lang="en-US" sz="1200"/>
          </a:p>
        </p:txBody>
      </p:sp>
      <p:pic>
        <p:nvPicPr>
          <p:cNvPr id="9" name="Picture 8">
            <a:extLst>
              <a:ext uri="{FF2B5EF4-FFF2-40B4-BE49-F238E27FC236}">
                <a16:creationId xmlns:a16="http://schemas.microsoft.com/office/drawing/2014/main" id="{291B99A9-A401-AEE1-EEE5-8A059666511A}"/>
              </a:ext>
            </a:extLst>
          </p:cNvPr>
          <p:cNvPicPr>
            <a:picLocks noChangeAspect="1"/>
          </p:cNvPicPr>
          <p:nvPr/>
        </p:nvPicPr>
        <p:blipFill>
          <a:blip r:embed="rId2"/>
          <a:stretch>
            <a:fillRect/>
          </a:stretch>
        </p:blipFill>
        <p:spPr>
          <a:xfrm>
            <a:off x="399466" y="2643189"/>
            <a:ext cx="4779116" cy="1571625"/>
          </a:xfrm>
          <a:prstGeom prst="rect">
            <a:avLst/>
          </a:prstGeom>
        </p:spPr>
      </p:pic>
      <p:sp>
        <p:nvSpPr>
          <p:cNvPr id="11" name="TextBox 10">
            <a:extLst>
              <a:ext uri="{FF2B5EF4-FFF2-40B4-BE49-F238E27FC236}">
                <a16:creationId xmlns:a16="http://schemas.microsoft.com/office/drawing/2014/main" id="{C85D31CC-264B-316B-A567-0160D814C821}"/>
              </a:ext>
            </a:extLst>
          </p:cNvPr>
          <p:cNvSpPr txBox="1"/>
          <p:nvPr/>
        </p:nvSpPr>
        <p:spPr>
          <a:xfrm>
            <a:off x="399467" y="4214814"/>
            <a:ext cx="4779116" cy="461665"/>
          </a:xfrm>
          <a:prstGeom prst="rect">
            <a:avLst/>
          </a:prstGeom>
          <a:noFill/>
        </p:spPr>
        <p:txBody>
          <a:bodyPr wrap="square" rtlCol="0">
            <a:spAutoFit/>
          </a:bodyPr>
          <a:lstStyle/>
          <a:p>
            <a:r>
              <a:rPr lang="en-US" sz="1200"/>
              <a:t>2. Plug in Male USB-A from the Logitech C-270 webcam to the top right Female USB-A port of the Raspberry Pi </a:t>
            </a:r>
          </a:p>
        </p:txBody>
      </p:sp>
      <p:pic>
        <p:nvPicPr>
          <p:cNvPr id="13" name="Picture 12">
            <a:extLst>
              <a:ext uri="{FF2B5EF4-FFF2-40B4-BE49-F238E27FC236}">
                <a16:creationId xmlns:a16="http://schemas.microsoft.com/office/drawing/2014/main" id="{663D3C9C-CD23-AB99-FFB7-889EC0B91BDE}"/>
              </a:ext>
            </a:extLst>
          </p:cNvPr>
          <p:cNvPicPr>
            <a:picLocks noChangeAspect="1"/>
          </p:cNvPicPr>
          <p:nvPr/>
        </p:nvPicPr>
        <p:blipFill>
          <a:blip r:embed="rId3"/>
          <a:stretch>
            <a:fillRect/>
          </a:stretch>
        </p:blipFill>
        <p:spPr>
          <a:xfrm>
            <a:off x="251940" y="4676478"/>
            <a:ext cx="4391025" cy="1475893"/>
          </a:xfrm>
          <a:prstGeom prst="rect">
            <a:avLst/>
          </a:prstGeom>
        </p:spPr>
      </p:pic>
      <p:sp>
        <p:nvSpPr>
          <p:cNvPr id="14" name="TextBox 13">
            <a:extLst>
              <a:ext uri="{FF2B5EF4-FFF2-40B4-BE49-F238E27FC236}">
                <a16:creationId xmlns:a16="http://schemas.microsoft.com/office/drawing/2014/main" id="{BAC3E7EA-B80B-C675-D9B4-239501D7421A}"/>
              </a:ext>
            </a:extLst>
          </p:cNvPr>
          <p:cNvSpPr txBox="1"/>
          <p:nvPr/>
        </p:nvSpPr>
        <p:spPr>
          <a:xfrm>
            <a:off x="6473228" y="1683945"/>
            <a:ext cx="5305330" cy="646331"/>
          </a:xfrm>
          <a:prstGeom prst="rect">
            <a:avLst/>
          </a:prstGeom>
          <a:noFill/>
        </p:spPr>
        <p:txBody>
          <a:bodyPr wrap="square" rtlCol="0">
            <a:spAutoFit/>
          </a:bodyPr>
          <a:lstStyle/>
          <a:p>
            <a:r>
              <a:rPr lang="en-US" sz="1200"/>
              <a:t>3. (White cable) Plug in Male USB-A to the top left Female USB-A port of the Raspberry Pi Plug in Male Micro-USB head into the Female Micro-USB port of the Ender 3 V2 3D Printer</a:t>
            </a:r>
          </a:p>
        </p:txBody>
      </p:sp>
      <p:pic>
        <p:nvPicPr>
          <p:cNvPr id="16" name="Picture 15">
            <a:extLst>
              <a:ext uri="{FF2B5EF4-FFF2-40B4-BE49-F238E27FC236}">
                <a16:creationId xmlns:a16="http://schemas.microsoft.com/office/drawing/2014/main" id="{FF451437-D8C0-183F-538C-08F5CF48ED19}"/>
              </a:ext>
            </a:extLst>
          </p:cNvPr>
          <p:cNvPicPr>
            <a:picLocks noChangeAspect="1"/>
          </p:cNvPicPr>
          <p:nvPr/>
        </p:nvPicPr>
        <p:blipFill>
          <a:blip r:embed="rId4"/>
          <a:stretch>
            <a:fillRect/>
          </a:stretch>
        </p:blipFill>
        <p:spPr>
          <a:xfrm>
            <a:off x="6473228" y="2414680"/>
            <a:ext cx="4703717" cy="1624041"/>
          </a:xfrm>
          <a:prstGeom prst="rect">
            <a:avLst/>
          </a:prstGeom>
        </p:spPr>
      </p:pic>
      <p:sp>
        <p:nvSpPr>
          <p:cNvPr id="17" name="TextBox 16">
            <a:extLst>
              <a:ext uri="{FF2B5EF4-FFF2-40B4-BE49-F238E27FC236}">
                <a16:creationId xmlns:a16="http://schemas.microsoft.com/office/drawing/2014/main" id="{BCD2C3C8-868A-7F6E-4B0F-1DFF97D3A27F}"/>
              </a:ext>
            </a:extLst>
          </p:cNvPr>
          <p:cNvSpPr txBox="1"/>
          <p:nvPr/>
        </p:nvSpPr>
        <p:spPr>
          <a:xfrm>
            <a:off x="6473228" y="4053374"/>
            <a:ext cx="5404918" cy="830997"/>
          </a:xfrm>
          <a:prstGeom prst="rect">
            <a:avLst/>
          </a:prstGeom>
          <a:noFill/>
        </p:spPr>
        <p:txBody>
          <a:bodyPr wrap="square" rtlCol="0">
            <a:spAutoFit/>
          </a:bodyPr>
          <a:lstStyle/>
          <a:p>
            <a:r>
              <a:rPr lang="en-US" sz="1200"/>
              <a:t>4. Plug in NEMA 5-15 plug into a 120 Volt power outlet Plug in male IEC320 C13 plug (opposite end of NEMA 5-15’s cable) into Female IEC320 C13 port of the Ender 3 V2 3D Printer Power on the Ender 3 V2 3D Printer by flipping the switch to “on” position as shown below</a:t>
            </a:r>
          </a:p>
        </p:txBody>
      </p:sp>
      <p:pic>
        <p:nvPicPr>
          <p:cNvPr id="19" name="Picture 18">
            <a:extLst>
              <a:ext uri="{FF2B5EF4-FFF2-40B4-BE49-F238E27FC236}">
                <a16:creationId xmlns:a16="http://schemas.microsoft.com/office/drawing/2014/main" id="{09BD64FC-9C18-2F53-3B89-6559E7F3DC71}"/>
              </a:ext>
            </a:extLst>
          </p:cNvPr>
          <p:cNvPicPr>
            <a:picLocks noChangeAspect="1"/>
          </p:cNvPicPr>
          <p:nvPr/>
        </p:nvPicPr>
        <p:blipFill>
          <a:blip r:embed="rId5"/>
          <a:stretch>
            <a:fillRect/>
          </a:stretch>
        </p:blipFill>
        <p:spPr>
          <a:xfrm>
            <a:off x="6909650" y="4883812"/>
            <a:ext cx="4267295" cy="1346844"/>
          </a:xfrm>
          <a:prstGeom prst="rect">
            <a:avLst/>
          </a:prstGeom>
        </p:spPr>
      </p:pic>
    </p:spTree>
    <p:extLst>
      <p:ext uri="{BB962C8B-B14F-4D97-AF65-F5344CB8AC3E}">
        <p14:creationId xmlns:p14="http://schemas.microsoft.com/office/powerpoint/2010/main" val="1184040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Time for a hands-on project</a:t>
            </a:r>
            <a:br>
              <a:rPr lang="en-US" sz="4000" b="1">
                <a:solidFill>
                  <a:srgbClr val="5C0000"/>
                </a:solidFill>
                <a:latin typeface="Times New Roman" panose="02020603050405020304" pitchFamily="18" charset="0"/>
                <a:cs typeface="Times New Roman" panose="02020603050405020304" pitchFamily="18" charset="0"/>
              </a:rPr>
            </a:br>
            <a:r>
              <a:rPr lang="en-US" sz="1200" b="1" err="1"/>
              <a:t>OctoPrint</a:t>
            </a:r>
            <a:r>
              <a:rPr lang="en-US" sz="1200" b="1"/>
              <a:t> and Raspberry Pi Setup</a:t>
            </a:r>
            <a:endParaRPr lang="en-US" sz="4000" b="1">
              <a:solidFill>
                <a:srgbClr val="5C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31</a:t>
            </a:fld>
            <a:endParaRPr lang="en-US"/>
          </a:p>
        </p:txBody>
      </p:sp>
      <p:sp>
        <p:nvSpPr>
          <p:cNvPr id="3" name="TextBox 2">
            <a:extLst>
              <a:ext uri="{FF2B5EF4-FFF2-40B4-BE49-F238E27FC236}">
                <a16:creationId xmlns:a16="http://schemas.microsoft.com/office/drawing/2014/main" id="{A180F295-9AD4-EF75-7BCB-38864AB0AFC1}"/>
              </a:ext>
            </a:extLst>
          </p:cNvPr>
          <p:cNvSpPr txBox="1"/>
          <p:nvPr/>
        </p:nvSpPr>
        <p:spPr>
          <a:xfrm>
            <a:off x="289711" y="1484769"/>
            <a:ext cx="5232903" cy="830997"/>
          </a:xfrm>
          <a:prstGeom prst="rect">
            <a:avLst/>
          </a:prstGeom>
          <a:noFill/>
        </p:spPr>
        <p:txBody>
          <a:bodyPr wrap="square" rtlCol="0">
            <a:spAutoFit/>
          </a:bodyPr>
          <a:lstStyle/>
          <a:p>
            <a:pPr marL="228600" indent="-228600">
              <a:buAutoNum type="arabicPeriod"/>
            </a:pPr>
            <a:r>
              <a:rPr lang="en-US" sz="1200"/>
              <a:t>Download Raspberry Pi Imager</a:t>
            </a:r>
          </a:p>
          <a:p>
            <a:pPr marL="228600" indent="-228600">
              <a:buAutoNum type="arabicPeriod"/>
            </a:pPr>
            <a:r>
              <a:rPr lang="en-US" sz="1200"/>
              <a:t>Insert the micro SD card from your Raspberry Pi 4 into a micro SD to SD adapter, then insert into your computer (Do NOT format the SD card on your PC/laptop) </a:t>
            </a:r>
          </a:p>
        </p:txBody>
      </p:sp>
      <p:pic>
        <p:nvPicPr>
          <p:cNvPr id="6" name="Picture 5">
            <a:extLst>
              <a:ext uri="{FF2B5EF4-FFF2-40B4-BE49-F238E27FC236}">
                <a16:creationId xmlns:a16="http://schemas.microsoft.com/office/drawing/2014/main" id="{FE05C310-337A-3FAA-4A13-25DA40CE4CAB}"/>
              </a:ext>
            </a:extLst>
          </p:cNvPr>
          <p:cNvPicPr>
            <a:picLocks noChangeAspect="1"/>
          </p:cNvPicPr>
          <p:nvPr/>
        </p:nvPicPr>
        <p:blipFill>
          <a:blip r:embed="rId2"/>
          <a:stretch>
            <a:fillRect/>
          </a:stretch>
        </p:blipFill>
        <p:spPr>
          <a:xfrm>
            <a:off x="5613790" y="1246425"/>
            <a:ext cx="964420" cy="1021862"/>
          </a:xfrm>
          <a:prstGeom prst="rect">
            <a:avLst/>
          </a:prstGeom>
        </p:spPr>
      </p:pic>
      <p:sp>
        <p:nvSpPr>
          <p:cNvPr id="8" name="TextBox 7">
            <a:extLst>
              <a:ext uri="{FF2B5EF4-FFF2-40B4-BE49-F238E27FC236}">
                <a16:creationId xmlns:a16="http://schemas.microsoft.com/office/drawing/2014/main" id="{8063575E-FB74-EC14-E930-57E0202FE37F}"/>
              </a:ext>
            </a:extLst>
          </p:cNvPr>
          <p:cNvSpPr txBox="1"/>
          <p:nvPr/>
        </p:nvSpPr>
        <p:spPr>
          <a:xfrm>
            <a:off x="220419" y="2355324"/>
            <a:ext cx="4884376" cy="1200329"/>
          </a:xfrm>
          <a:prstGeom prst="rect">
            <a:avLst/>
          </a:prstGeom>
          <a:noFill/>
        </p:spPr>
        <p:txBody>
          <a:bodyPr wrap="square" rtlCol="0">
            <a:spAutoFit/>
          </a:bodyPr>
          <a:lstStyle/>
          <a:p>
            <a:r>
              <a:rPr lang="en-US" sz="1200"/>
              <a:t>3. Open the Raspberry Pi Imager </a:t>
            </a:r>
          </a:p>
          <a:p>
            <a:pPr marL="228600" indent="-228600">
              <a:buAutoNum type="alphaLcPeriod"/>
            </a:pPr>
            <a:r>
              <a:rPr lang="en-US" sz="1200"/>
              <a:t>Under the “CHOOSE DEVICE” window, select “Raspberry Pi 4”</a:t>
            </a:r>
          </a:p>
          <a:p>
            <a:pPr marL="228600" indent="-228600">
              <a:buAutoNum type="alphaLcPeriod"/>
            </a:pPr>
            <a:r>
              <a:rPr lang="en-US" sz="1200"/>
              <a:t>Under “CHOOSE OS” select the options “Other Specific Purpose OS” &gt; “3D printing” &gt; “</a:t>
            </a:r>
            <a:r>
              <a:rPr lang="en-US" sz="1200" err="1"/>
              <a:t>OctoPi</a:t>
            </a:r>
            <a:r>
              <a:rPr lang="en-US" sz="1200"/>
              <a:t>” and then the “stable” version </a:t>
            </a:r>
          </a:p>
          <a:p>
            <a:pPr marL="228600" indent="-228600">
              <a:buAutoNum type="alphaLcPeriod"/>
            </a:pPr>
            <a:r>
              <a:rPr lang="en-US" sz="1200"/>
              <a:t>Under “CHOOSE STORAGE“ select the option for the micro SD card inserted into the computer</a:t>
            </a:r>
          </a:p>
        </p:txBody>
      </p:sp>
      <p:pic>
        <p:nvPicPr>
          <p:cNvPr id="12" name="Picture 11">
            <a:extLst>
              <a:ext uri="{FF2B5EF4-FFF2-40B4-BE49-F238E27FC236}">
                <a16:creationId xmlns:a16="http://schemas.microsoft.com/office/drawing/2014/main" id="{10CE4237-1BC4-781F-73E1-E8114054BBF4}"/>
              </a:ext>
            </a:extLst>
          </p:cNvPr>
          <p:cNvPicPr>
            <a:picLocks noChangeAspect="1"/>
          </p:cNvPicPr>
          <p:nvPr/>
        </p:nvPicPr>
        <p:blipFill>
          <a:blip r:embed="rId3"/>
          <a:stretch>
            <a:fillRect/>
          </a:stretch>
        </p:blipFill>
        <p:spPr>
          <a:xfrm>
            <a:off x="5104795" y="2292493"/>
            <a:ext cx="2064190" cy="1511078"/>
          </a:xfrm>
          <a:prstGeom prst="rect">
            <a:avLst/>
          </a:prstGeom>
        </p:spPr>
      </p:pic>
      <p:sp>
        <p:nvSpPr>
          <p:cNvPr id="15" name="TextBox 14">
            <a:extLst>
              <a:ext uri="{FF2B5EF4-FFF2-40B4-BE49-F238E27FC236}">
                <a16:creationId xmlns:a16="http://schemas.microsoft.com/office/drawing/2014/main" id="{2D52DC3F-AA2A-AC71-7478-8E816785ABC2}"/>
              </a:ext>
            </a:extLst>
          </p:cNvPr>
          <p:cNvSpPr txBox="1"/>
          <p:nvPr/>
        </p:nvSpPr>
        <p:spPr>
          <a:xfrm>
            <a:off x="151126" y="3555653"/>
            <a:ext cx="4884376" cy="2677656"/>
          </a:xfrm>
          <a:prstGeom prst="rect">
            <a:avLst/>
          </a:prstGeom>
          <a:noFill/>
        </p:spPr>
        <p:txBody>
          <a:bodyPr wrap="square" rtlCol="0">
            <a:spAutoFit/>
          </a:bodyPr>
          <a:lstStyle/>
          <a:p>
            <a:r>
              <a:rPr lang="en-US" sz="1200"/>
              <a:t>4. Before clicking “NEXT” press “Ctrl + Shift + x” in order to open the        “”Advanced options” </a:t>
            </a:r>
          </a:p>
          <a:p>
            <a:pPr marL="228600" indent="-228600">
              <a:buAutoNum type="alphaLcPeriod"/>
            </a:pPr>
            <a:r>
              <a:rPr lang="en-US" sz="1200"/>
              <a:t>Under “Set username and password” enter a new password to use for the system user “pi”. This is not the password you’ll use for logging into </a:t>
            </a:r>
            <a:r>
              <a:rPr lang="en-US" sz="1200" err="1"/>
              <a:t>OctoPrint</a:t>
            </a:r>
            <a:r>
              <a:rPr lang="en-US" sz="1200"/>
              <a:t>, but instead the one that you’ll have to use to log into your Pi via SSH, should you ever need to</a:t>
            </a:r>
          </a:p>
          <a:p>
            <a:pPr marL="228600" indent="-228600">
              <a:buAutoNum type="alphaLcPeriod"/>
            </a:pPr>
            <a:r>
              <a:rPr lang="en-US" sz="1200"/>
              <a:t>Due to the nature of Rowan’s internet setup, create a hotspot using a mobile device instead of using the network “</a:t>
            </a:r>
            <a:r>
              <a:rPr lang="en-US" sz="1200" err="1"/>
              <a:t>RowanWifi</a:t>
            </a:r>
            <a:r>
              <a:rPr lang="en-US" sz="1200"/>
              <a:t>” </a:t>
            </a:r>
          </a:p>
          <a:p>
            <a:pPr marL="228600" indent="-228600">
              <a:buAutoNum type="alphaLcPeriod"/>
            </a:pPr>
            <a:r>
              <a:rPr lang="en-US" sz="1200"/>
              <a:t>Under “Configure wireless LAN” type in the name of the hotspot, which cannot have spaces or special characters, and input the password for the hotspot </a:t>
            </a:r>
          </a:p>
          <a:p>
            <a:pPr marL="228600" indent="-228600">
              <a:buAutoNum type="alphaLcPeriod"/>
            </a:pPr>
            <a:r>
              <a:rPr lang="en-US" sz="1200"/>
              <a:t>Change the “Wireless LAN country” to “US” </a:t>
            </a:r>
          </a:p>
          <a:p>
            <a:pPr marL="228600" indent="-228600">
              <a:buAutoNum type="alphaLcPeriod"/>
            </a:pPr>
            <a:r>
              <a:rPr lang="en-US" sz="1200"/>
              <a:t>Click “SAVE” and then “NEXT” to initiate the process of writing and verifying </a:t>
            </a:r>
          </a:p>
        </p:txBody>
      </p:sp>
      <p:pic>
        <p:nvPicPr>
          <p:cNvPr id="20" name="Picture 19">
            <a:extLst>
              <a:ext uri="{FF2B5EF4-FFF2-40B4-BE49-F238E27FC236}">
                <a16:creationId xmlns:a16="http://schemas.microsoft.com/office/drawing/2014/main" id="{FDBEAC44-D25E-7AF9-4A9B-B272BE33EF19}"/>
              </a:ext>
            </a:extLst>
          </p:cNvPr>
          <p:cNvPicPr>
            <a:picLocks noChangeAspect="1"/>
          </p:cNvPicPr>
          <p:nvPr/>
        </p:nvPicPr>
        <p:blipFill>
          <a:blip r:embed="rId4"/>
          <a:stretch>
            <a:fillRect/>
          </a:stretch>
        </p:blipFill>
        <p:spPr>
          <a:xfrm>
            <a:off x="5104795" y="3889512"/>
            <a:ext cx="2237565" cy="2276475"/>
          </a:xfrm>
          <a:prstGeom prst="rect">
            <a:avLst/>
          </a:prstGeom>
        </p:spPr>
      </p:pic>
      <p:sp>
        <p:nvSpPr>
          <p:cNvPr id="21" name="TextBox 20">
            <a:extLst>
              <a:ext uri="{FF2B5EF4-FFF2-40B4-BE49-F238E27FC236}">
                <a16:creationId xmlns:a16="http://schemas.microsoft.com/office/drawing/2014/main" id="{75111A5D-2E52-635F-3FCB-0CFF42CB7DAA}"/>
              </a:ext>
            </a:extLst>
          </p:cNvPr>
          <p:cNvSpPr txBox="1"/>
          <p:nvPr/>
        </p:nvSpPr>
        <p:spPr>
          <a:xfrm>
            <a:off x="7749985" y="1077363"/>
            <a:ext cx="3702867" cy="2123658"/>
          </a:xfrm>
          <a:prstGeom prst="rect">
            <a:avLst/>
          </a:prstGeom>
          <a:noFill/>
        </p:spPr>
        <p:txBody>
          <a:bodyPr wrap="square" rtlCol="0">
            <a:spAutoFit/>
          </a:bodyPr>
          <a:lstStyle/>
          <a:p>
            <a:r>
              <a:rPr lang="en-US" sz="1200"/>
              <a:t>5. Locating the IP Address of the Raspberry Pi </a:t>
            </a:r>
          </a:p>
          <a:p>
            <a:pPr marL="228600" indent="-228600">
              <a:buAutoNum type="alphaLcPeriod"/>
            </a:pPr>
            <a:r>
              <a:rPr lang="en-US" sz="1200"/>
              <a:t>Connect both your computer and the Raspberry Pi to the same network, the hot spot setup in the previous step </a:t>
            </a:r>
          </a:p>
          <a:p>
            <a:pPr marL="228600" indent="-228600">
              <a:buAutoNum type="alphaLcPeriod"/>
            </a:pPr>
            <a:r>
              <a:rPr lang="en-US" sz="1200"/>
              <a:t>Download/Install the advanced IP scanner </a:t>
            </a:r>
          </a:p>
          <a:p>
            <a:pPr marL="228600" indent="-228600">
              <a:buAutoNum type="alphaLcPeriod"/>
            </a:pPr>
            <a:r>
              <a:rPr lang="en-US" sz="1200"/>
              <a:t>Search for devices on your network, and locate the Raspberry Pi </a:t>
            </a:r>
          </a:p>
          <a:p>
            <a:r>
              <a:rPr lang="en-US" sz="1200"/>
              <a:t>d. Copy the IP address of the Raspberry Pi and place into the web</a:t>
            </a:r>
          </a:p>
          <a:p>
            <a:r>
              <a:rPr lang="en-US" sz="1200"/>
              <a:t>6. Follow the steps outlined by the </a:t>
            </a:r>
            <a:r>
              <a:rPr lang="en-US" sz="1200" err="1"/>
              <a:t>Octoprint</a:t>
            </a:r>
            <a:r>
              <a:rPr lang="en-US" sz="1200"/>
              <a:t> Setup wizard</a:t>
            </a:r>
          </a:p>
        </p:txBody>
      </p:sp>
      <p:pic>
        <p:nvPicPr>
          <p:cNvPr id="23" name="Picture 22">
            <a:extLst>
              <a:ext uri="{FF2B5EF4-FFF2-40B4-BE49-F238E27FC236}">
                <a16:creationId xmlns:a16="http://schemas.microsoft.com/office/drawing/2014/main" id="{311E9C3C-ED6F-2B8F-A836-6EB6321B26F5}"/>
              </a:ext>
            </a:extLst>
          </p:cNvPr>
          <p:cNvPicPr>
            <a:picLocks noChangeAspect="1"/>
          </p:cNvPicPr>
          <p:nvPr/>
        </p:nvPicPr>
        <p:blipFill>
          <a:blip r:embed="rId5"/>
          <a:stretch>
            <a:fillRect/>
          </a:stretch>
        </p:blipFill>
        <p:spPr>
          <a:xfrm>
            <a:off x="7749985" y="3211189"/>
            <a:ext cx="3862744" cy="2569447"/>
          </a:xfrm>
          <a:prstGeom prst="rect">
            <a:avLst/>
          </a:prstGeom>
        </p:spPr>
      </p:pic>
    </p:spTree>
    <p:extLst>
      <p:ext uri="{BB962C8B-B14F-4D97-AF65-F5344CB8AC3E}">
        <p14:creationId xmlns:p14="http://schemas.microsoft.com/office/powerpoint/2010/main" val="1043376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0D27F6-EFDA-23BE-5427-18FA594DFEDD}"/>
              </a:ext>
            </a:extLst>
          </p:cNvPr>
          <p:cNvSpPr>
            <a:spLocks noGrp="1"/>
          </p:cNvSpPr>
          <p:nvPr>
            <p:ph type="sldNum" sz="quarter" idx="12"/>
          </p:nvPr>
        </p:nvSpPr>
        <p:spPr/>
        <p:txBody>
          <a:bodyPr/>
          <a:lstStyle/>
          <a:p>
            <a:fld id="{C7DA4AE7-BF58-4D44-80BF-527B0DDA1114}" type="slidenum">
              <a:rPr lang="en-US" smtClean="0"/>
              <a:t>32</a:t>
            </a:fld>
            <a:endParaRPr lang="en-US"/>
          </a:p>
        </p:txBody>
      </p:sp>
      <p:sp>
        <p:nvSpPr>
          <p:cNvPr id="6" name="Title 5">
            <a:extLst>
              <a:ext uri="{FF2B5EF4-FFF2-40B4-BE49-F238E27FC236}">
                <a16:creationId xmlns:a16="http://schemas.microsoft.com/office/drawing/2014/main" id="{FB2139C0-DC1B-B076-38DF-2608B4BEE6E1}"/>
              </a:ext>
            </a:extLst>
          </p:cNvPr>
          <p:cNvSpPr txBox="1">
            <a:spLocks noGrp="1"/>
          </p:cNvSpPr>
          <p:nvPr>
            <p:ph type="title"/>
          </p:nvPr>
        </p:nvSpPr>
        <p:spPr>
          <a:xfrm>
            <a:off x="1422400" y="1934756"/>
            <a:ext cx="10515600" cy="1200329"/>
          </a:xfrm>
          <a:prstGeom prst="rect">
            <a:avLst/>
          </a:prstGeom>
          <a:noFill/>
        </p:spPr>
        <p:txBody>
          <a:bodyPr wrap="square" rtlCol="0">
            <a:spAutoFit/>
          </a:bodyPr>
          <a:lstStyle/>
          <a:p>
            <a:r>
              <a:rPr lang="en-US" sz="4800" b="1" i="0" u="none" strike="noStrike">
                <a:solidFill>
                  <a:srgbClr val="5C0000"/>
                </a:solidFill>
                <a:effectLst/>
                <a:latin typeface="Times New Roman" panose="02020603050405020304" pitchFamily="18" charset="0"/>
                <a:cs typeface="Times New Roman" panose="02020603050405020304" pitchFamily="18" charset="0"/>
              </a:rPr>
              <a:t>Thank you for your attention!</a:t>
            </a:r>
          </a:p>
          <a:p>
            <a:r>
              <a:rPr lang="en-US" sz="3200" b="1">
                <a:solidFill>
                  <a:srgbClr val="102C48"/>
                </a:solidFill>
                <a:latin typeface="Times New Roman" panose="02020603050405020304" pitchFamily="18" charset="0"/>
                <a:cs typeface="Times New Roman" panose="02020603050405020304" pitchFamily="18" charset="0"/>
              </a:rPr>
              <a:t>Questions?</a:t>
            </a:r>
            <a:endParaRPr lang="en-US" sz="3200">
              <a:solidFill>
                <a:srgbClr val="102C48"/>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B97969B-7951-EE40-2973-876991439D66}"/>
              </a:ext>
            </a:extLst>
          </p:cNvPr>
          <p:cNvSpPr txBox="1"/>
          <p:nvPr/>
        </p:nvSpPr>
        <p:spPr>
          <a:xfrm>
            <a:off x="2098195" y="4990617"/>
            <a:ext cx="4350102" cy="1138773"/>
          </a:xfrm>
          <a:prstGeom prst="rect">
            <a:avLst/>
          </a:prstGeom>
          <a:noFill/>
        </p:spPr>
        <p:txBody>
          <a:bodyPr wrap="none" rtlCol="0">
            <a:spAutoFit/>
          </a:bodyPr>
          <a:lstStyle/>
          <a:p>
            <a:r>
              <a:rPr lang="en-US" sz="2400" u="sng">
                <a:solidFill>
                  <a:srgbClr val="102C48"/>
                </a:solidFill>
                <a:hlinkClick r:id="rId2">
                  <a:extLst>
                    <a:ext uri="{A12FA001-AC4F-418D-AE19-62706E023703}">
                      <ahyp:hlinkClr xmlns:ahyp="http://schemas.microsoft.com/office/drawing/2018/hyperlinkcolor" val="tx"/>
                    </a:ext>
                  </a:extLst>
                </a:hlinkClick>
              </a:rPr>
              <a:t>kontsos@rowan.edu</a:t>
            </a:r>
            <a:endParaRPr lang="en-US" sz="2400" u="sng">
              <a:solidFill>
                <a:srgbClr val="102C48"/>
              </a:solidFill>
            </a:endParaRPr>
          </a:p>
          <a:p>
            <a:r>
              <a:rPr lang="en-US" sz="2400" u="sng">
                <a:solidFill>
                  <a:srgbClr val="102C48"/>
                </a:solidFill>
                <a:hlinkClick r:id="rId3">
                  <a:extLst>
                    <a:ext uri="{A12FA001-AC4F-418D-AE19-62706E023703}">
                      <ahyp:hlinkClr xmlns:ahyp="http://schemas.microsoft.com/office/drawing/2018/hyperlinkcolor" val="tx"/>
                    </a:ext>
                  </a:extLst>
                </a:hlinkClick>
              </a:rPr>
              <a:t>bensid28@students.rowan.edu</a:t>
            </a:r>
            <a:endParaRPr lang="en-US" sz="2400" u="sng">
              <a:solidFill>
                <a:srgbClr val="102C48"/>
              </a:solidFill>
            </a:endParaRPr>
          </a:p>
          <a:p>
            <a:endParaRPr lang="en-US" sz="2000" u="sng">
              <a:solidFill>
                <a:srgbClr val="102C48"/>
              </a:solidFill>
            </a:endParaRPr>
          </a:p>
        </p:txBody>
      </p:sp>
    </p:spTree>
    <p:extLst>
      <p:ext uri="{BB962C8B-B14F-4D97-AF65-F5344CB8AC3E}">
        <p14:creationId xmlns:p14="http://schemas.microsoft.com/office/powerpoint/2010/main" val="50688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Proposed Solution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4</a:t>
            </a:fld>
            <a:endParaRPr lang="en-US"/>
          </a:p>
        </p:txBody>
      </p:sp>
      <p:sp>
        <p:nvSpPr>
          <p:cNvPr id="7" name="TextBox 52">
            <a:extLst>
              <a:ext uri="{FF2B5EF4-FFF2-40B4-BE49-F238E27FC236}">
                <a16:creationId xmlns:a16="http://schemas.microsoft.com/office/drawing/2014/main" id="{7EBB304C-6C42-130B-AA03-7D4736CD09AF}"/>
              </a:ext>
            </a:extLst>
          </p:cNvPr>
          <p:cNvSpPr txBox="1"/>
          <p:nvPr/>
        </p:nvSpPr>
        <p:spPr>
          <a:xfrm>
            <a:off x="368788" y="1469489"/>
            <a:ext cx="11201541" cy="3693319"/>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This approach leverages the strengths of each method to offer complementary insights into the print condition:</a:t>
            </a:r>
          </a:p>
          <a:p>
            <a:endParaRPr lang="en-US"/>
          </a:p>
          <a:p>
            <a:pPr>
              <a:buFont typeface="+mj-lt"/>
              <a:buAutoNum type="arabicPeriod"/>
            </a:pPr>
            <a:r>
              <a:rPr lang="en-US" b="1"/>
              <a:t> Camera-based Computer Vision</a:t>
            </a:r>
            <a:r>
              <a:rPr lang="en-US"/>
              <a:t>: Allows us to detect visible defects, such as layer misalignment, surface irregularities, or unexpected material build-up. By analyzing these images in real time, we can identify anomalies that are visually detectable, providing a reliable, immediate indication of certain types of physical defects as they occur.</a:t>
            </a:r>
          </a:p>
          <a:p>
            <a:endParaRPr lang="en-US"/>
          </a:p>
          <a:p>
            <a:pPr>
              <a:buFont typeface="+mj-lt"/>
              <a:buAutoNum type="arabicPeriod"/>
            </a:pPr>
            <a:r>
              <a:rPr lang="en-US" b="1"/>
              <a:t> Acoustic Emission (AE) Sensors</a:t>
            </a:r>
            <a:r>
              <a:rPr lang="en-US"/>
              <a:t>: Detect high-frequency sound waves generated by subtle changes within the material that might not be visible, such as micro-cracks or material stress. This acoustic data enables us to identify structural issues that are hidden from the camera’s view.</a:t>
            </a:r>
          </a:p>
          <a:p>
            <a:endParaRPr lang="en-US"/>
          </a:p>
          <a:p>
            <a:r>
              <a:rPr lang="en-US"/>
              <a:t>By combining these two methods, we gain a fuller picture of the 3D printing process. This dual approach allows for a more robust, non-destructive monitoring system that enhances reliability and print quality assurance.</a:t>
            </a:r>
          </a:p>
        </p:txBody>
      </p:sp>
    </p:spTree>
    <p:extLst>
      <p:ext uri="{BB962C8B-B14F-4D97-AF65-F5344CB8AC3E}">
        <p14:creationId xmlns:p14="http://schemas.microsoft.com/office/powerpoint/2010/main" val="7739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Proposed Solution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5</a:t>
            </a:fld>
            <a:endParaRPr lang="en-US"/>
          </a:p>
        </p:txBody>
      </p:sp>
      <p:sp>
        <p:nvSpPr>
          <p:cNvPr id="7" name="TextBox 52">
            <a:extLst>
              <a:ext uri="{FF2B5EF4-FFF2-40B4-BE49-F238E27FC236}">
                <a16:creationId xmlns:a16="http://schemas.microsoft.com/office/drawing/2014/main" id="{7EBB304C-6C42-130B-AA03-7D4736CD09AF}"/>
              </a:ext>
            </a:extLst>
          </p:cNvPr>
          <p:cNvSpPr txBox="1"/>
          <p:nvPr/>
        </p:nvSpPr>
        <p:spPr>
          <a:xfrm>
            <a:off x="740019" y="981027"/>
            <a:ext cx="4074195" cy="46166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Aft>
                <a:spcPts val="800"/>
              </a:spcAft>
            </a:pPr>
            <a:r>
              <a:rPr lang="en-US" sz="2400" b="1">
                <a:solidFill>
                  <a:srgbClr val="FFC000"/>
                </a:solidFill>
                <a:highlight>
                  <a:srgbClr val="FFFFFF"/>
                </a:highlight>
                <a:latin typeface="Arial"/>
                <a:cs typeface="Arial"/>
              </a:rPr>
              <a:t>Tools</a:t>
            </a:r>
            <a:endParaRPr lang="en-US" sz="2400" b="1">
              <a:solidFill>
                <a:srgbClr val="FFC000"/>
              </a:solidFill>
              <a:highlight>
                <a:srgbClr val="FFFFFF"/>
              </a:highlight>
              <a:latin typeface="Arial" panose="020B0604020202020204" pitchFamily="34" charset="0"/>
              <a:cs typeface="Arial" panose="020B0604020202020204" pitchFamily="34" charset="0"/>
            </a:endParaRPr>
          </a:p>
        </p:txBody>
      </p:sp>
      <p:sp>
        <p:nvSpPr>
          <p:cNvPr id="3" name="Google Shape;97;p17">
            <a:extLst>
              <a:ext uri="{FF2B5EF4-FFF2-40B4-BE49-F238E27FC236}">
                <a16:creationId xmlns:a16="http://schemas.microsoft.com/office/drawing/2014/main" id="{2BF226A7-CA65-3FFF-EFC5-69285367E5D6}"/>
              </a:ext>
            </a:extLst>
          </p:cNvPr>
          <p:cNvSpPr txBox="1">
            <a:spLocks noGrp="1"/>
          </p:cNvSpPr>
          <p:nvPr/>
        </p:nvSpPr>
        <p:spPr>
          <a:xfrm>
            <a:off x="508652" y="1936160"/>
            <a:ext cx="5027124" cy="637254"/>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 sz="2400"/>
              <a:t>3D Printer : </a:t>
            </a:r>
            <a:r>
              <a:rPr lang="en" sz="2400" err="1"/>
              <a:t>Creality</a:t>
            </a:r>
            <a:r>
              <a:rPr lang="en" sz="2400"/>
              <a:t> Ender 3 Pro</a:t>
            </a:r>
            <a:endParaRPr sz="2400"/>
          </a:p>
        </p:txBody>
      </p:sp>
      <p:pic>
        <p:nvPicPr>
          <p:cNvPr id="1026" name="Picture 2">
            <a:extLst>
              <a:ext uri="{FF2B5EF4-FFF2-40B4-BE49-F238E27FC236}">
                <a16:creationId xmlns:a16="http://schemas.microsoft.com/office/drawing/2014/main" id="{ED4E33FE-AE6E-7FD8-5E7E-F4150D265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678" y="563530"/>
            <a:ext cx="4438650" cy="6143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8A96981F-C3FC-5319-99FA-34653F931F90}"/>
              </a:ext>
            </a:extLst>
          </p:cNvPr>
          <p:cNvGraphicFramePr>
            <a:graphicFrameLocks noGrp="1"/>
          </p:cNvGraphicFramePr>
          <p:nvPr>
            <p:extLst>
              <p:ext uri="{D42A27DB-BD31-4B8C-83A1-F6EECF244321}">
                <p14:modId xmlns:p14="http://schemas.microsoft.com/office/powerpoint/2010/main" val="3157131002"/>
              </p:ext>
            </p:extLst>
          </p:nvPr>
        </p:nvGraphicFramePr>
        <p:xfrm>
          <a:off x="511803" y="2622260"/>
          <a:ext cx="5038725" cy="3371850"/>
        </p:xfrm>
        <a:graphic>
          <a:graphicData uri="http://schemas.openxmlformats.org/drawingml/2006/table">
            <a:tbl>
              <a:tblPr/>
              <a:tblGrid>
                <a:gridCol w="1895475">
                  <a:extLst>
                    <a:ext uri="{9D8B030D-6E8A-4147-A177-3AD203B41FA5}">
                      <a16:colId xmlns:a16="http://schemas.microsoft.com/office/drawing/2014/main" val="2203665949"/>
                    </a:ext>
                  </a:extLst>
                </a:gridCol>
                <a:gridCol w="3143250">
                  <a:extLst>
                    <a:ext uri="{9D8B030D-6E8A-4147-A177-3AD203B41FA5}">
                      <a16:colId xmlns:a16="http://schemas.microsoft.com/office/drawing/2014/main" val="1408624571"/>
                    </a:ext>
                  </a:extLst>
                </a:gridCol>
              </a:tblGrid>
              <a:tr h="457200">
                <a:tc>
                  <a:txBody>
                    <a:bodyPr/>
                    <a:lstStyle/>
                    <a:p>
                      <a:pPr algn="l" fontAlgn="base"/>
                      <a:r>
                        <a:rPr lang="en-US" sz="1400" b="0" i="0" u="none" strike="noStrike">
                          <a:solidFill>
                            <a:schemeClr val="tx1"/>
                          </a:solidFill>
                          <a:effectLst/>
                          <a:latin typeface="Roboto Medium" panose="02000000000000000000" pitchFamily="2" charset="0"/>
                        </a:rPr>
                        <a:t>Printer Type</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tc>
                  <a:txBody>
                    <a:bodyPr/>
                    <a:lstStyle/>
                    <a:p>
                      <a:pPr algn="l" fontAlgn="base"/>
                      <a:r>
                        <a:rPr lang="en-US" sz="1400" b="0" i="0" u="none" strike="noStrike">
                          <a:solidFill>
                            <a:schemeClr val="tx1"/>
                          </a:solidFill>
                          <a:effectLst/>
                          <a:latin typeface="Roboto Medium" panose="02000000000000000000" pitchFamily="2" charset="0"/>
                        </a:rPr>
                        <a:t>Fused Deposition Modeling (FDM)</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3154409071"/>
                  </a:ext>
                </a:extLst>
              </a:tr>
              <a:tr h="409575">
                <a:tc>
                  <a:txBody>
                    <a:bodyPr/>
                    <a:lstStyle/>
                    <a:p>
                      <a:pPr algn="l" fontAlgn="base"/>
                      <a:r>
                        <a:rPr lang="en-US" sz="1400" b="0" i="0" u="none" strike="noStrike">
                          <a:solidFill>
                            <a:schemeClr val="tx1"/>
                          </a:solidFill>
                          <a:effectLst/>
                          <a:latin typeface="Roboto Medium" panose="02000000000000000000" pitchFamily="2" charset="0"/>
                        </a:rPr>
                        <a:t>Build Volume</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tc>
                  <a:txBody>
                    <a:bodyPr/>
                    <a:lstStyle/>
                    <a:p>
                      <a:pPr algn="l" fontAlgn="base"/>
                      <a:r>
                        <a:rPr lang="en-US" sz="1400" b="0" i="0" u="none" strike="noStrike">
                          <a:solidFill>
                            <a:schemeClr val="tx1"/>
                          </a:solidFill>
                          <a:effectLst/>
                          <a:latin typeface="Roboto Medium" panose="02000000000000000000" pitchFamily="2" charset="0"/>
                        </a:rPr>
                        <a:t>220 x 220 x 250mm</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3569371173"/>
                  </a:ext>
                </a:extLst>
              </a:tr>
              <a:tr h="457200">
                <a:tc>
                  <a:txBody>
                    <a:bodyPr/>
                    <a:lstStyle/>
                    <a:p>
                      <a:pPr algn="l" fontAlgn="base"/>
                      <a:r>
                        <a:rPr lang="en-US" sz="1400" b="0" i="0" u="none" strike="noStrike">
                          <a:solidFill>
                            <a:schemeClr val="tx1"/>
                          </a:solidFill>
                          <a:effectLst/>
                          <a:latin typeface="Roboto Medium" panose="02000000000000000000" pitchFamily="2" charset="0"/>
                        </a:rPr>
                        <a:t>Print Head</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tc>
                  <a:txBody>
                    <a:bodyPr/>
                    <a:lstStyle/>
                    <a:p>
                      <a:pPr algn="l" fontAlgn="base"/>
                      <a:r>
                        <a:rPr lang="en-US" sz="1400" b="0" i="0" u="none" strike="noStrike">
                          <a:solidFill>
                            <a:schemeClr val="tx1"/>
                          </a:solidFill>
                          <a:effectLst/>
                          <a:latin typeface="Roboto Medium" panose="02000000000000000000" pitchFamily="2" charset="0"/>
                        </a:rPr>
                        <a:t>Single</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3946465819"/>
                  </a:ext>
                </a:extLst>
              </a:tr>
              <a:tr h="409575">
                <a:tc>
                  <a:txBody>
                    <a:bodyPr/>
                    <a:lstStyle/>
                    <a:p>
                      <a:pPr algn="l" fontAlgn="base"/>
                      <a:r>
                        <a:rPr lang="en-US" sz="1400" b="0" i="0" u="none" strike="noStrike">
                          <a:solidFill>
                            <a:schemeClr val="tx1"/>
                          </a:solidFill>
                          <a:effectLst/>
                          <a:latin typeface="Roboto Medium" panose="02000000000000000000" pitchFamily="2" charset="0"/>
                        </a:rPr>
                        <a:t>XY Axis Accuracy</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tc>
                  <a:txBody>
                    <a:bodyPr/>
                    <a:lstStyle/>
                    <a:p>
                      <a:pPr algn="l" fontAlgn="base"/>
                      <a:r>
                        <a:rPr lang="en-US" sz="1400" b="0" i="0" u="none" strike="noStrike">
                          <a:solidFill>
                            <a:schemeClr val="tx1"/>
                          </a:solidFill>
                          <a:effectLst/>
                          <a:latin typeface="Roboto Medium" panose="02000000000000000000" pitchFamily="2" charset="0"/>
                        </a:rPr>
                        <a:t>0.1 mm</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2800850623"/>
                  </a:ext>
                </a:extLst>
              </a:tr>
              <a:tr h="409575">
                <a:tc>
                  <a:txBody>
                    <a:bodyPr/>
                    <a:lstStyle/>
                    <a:p>
                      <a:pPr algn="l" fontAlgn="base"/>
                      <a:r>
                        <a:rPr lang="en-US" sz="1400" b="0" i="0" u="none" strike="noStrike">
                          <a:solidFill>
                            <a:schemeClr val="tx1"/>
                          </a:solidFill>
                          <a:effectLst/>
                          <a:latin typeface="Roboto Medium" panose="02000000000000000000" pitchFamily="2" charset="0"/>
                        </a:rPr>
                        <a:t>Max Print Speed</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tc>
                  <a:txBody>
                    <a:bodyPr/>
                    <a:lstStyle/>
                    <a:p>
                      <a:pPr algn="l" fontAlgn="base"/>
                      <a:r>
                        <a:rPr lang="en-US" sz="1400" b="0" i="0" u="none" strike="noStrike">
                          <a:solidFill>
                            <a:schemeClr val="tx1"/>
                          </a:solidFill>
                          <a:effectLst/>
                          <a:latin typeface="Roboto Medium" panose="02000000000000000000" pitchFamily="2" charset="0"/>
                        </a:rPr>
                        <a:t>180 mm/s</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3044301801"/>
                  </a:ext>
                </a:extLst>
              </a:tr>
              <a:tr h="409575">
                <a:tc>
                  <a:txBody>
                    <a:bodyPr/>
                    <a:lstStyle/>
                    <a:p>
                      <a:pPr algn="l" fontAlgn="base"/>
                      <a:r>
                        <a:rPr lang="en-US" sz="1400" b="0" i="0" u="none" strike="noStrike">
                          <a:solidFill>
                            <a:schemeClr val="tx1"/>
                          </a:solidFill>
                          <a:effectLst/>
                          <a:latin typeface="Roboto Medium" panose="02000000000000000000" pitchFamily="2" charset="0"/>
                        </a:rPr>
                        <a:t>Nozzle Diameter</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tc>
                  <a:txBody>
                    <a:bodyPr/>
                    <a:lstStyle/>
                    <a:p>
                      <a:pPr algn="l" fontAlgn="base"/>
                      <a:r>
                        <a:rPr lang="en-US" sz="1400" b="0" i="0" u="none" strike="noStrike">
                          <a:solidFill>
                            <a:schemeClr val="tx1"/>
                          </a:solidFill>
                          <a:effectLst/>
                          <a:latin typeface="Roboto Medium" panose="02000000000000000000" pitchFamily="2" charset="0"/>
                        </a:rPr>
                        <a:t>0.4 mm</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189640628"/>
                  </a:ext>
                </a:extLst>
              </a:tr>
              <a:tr h="409575">
                <a:tc>
                  <a:txBody>
                    <a:bodyPr/>
                    <a:lstStyle/>
                    <a:p>
                      <a:pPr algn="l" fontAlgn="base"/>
                      <a:r>
                        <a:rPr lang="en-US" sz="1400" b="0" i="0" u="none" strike="noStrike">
                          <a:solidFill>
                            <a:schemeClr val="tx1"/>
                          </a:solidFill>
                          <a:effectLst/>
                          <a:latin typeface="Roboto Medium" panose="02000000000000000000" pitchFamily="2" charset="0"/>
                        </a:rPr>
                        <a:t>Consumables</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tc>
                  <a:txBody>
                    <a:bodyPr/>
                    <a:lstStyle/>
                    <a:p>
                      <a:pPr algn="l" fontAlgn="base"/>
                      <a:r>
                        <a:rPr lang="en-US" sz="1400" b="0" i="0" u="none" strike="noStrike">
                          <a:solidFill>
                            <a:schemeClr val="tx1"/>
                          </a:solidFill>
                          <a:effectLst/>
                          <a:latin typeface="Roboto Medium" panose="02000000000000000000" pitchFamily="2" charset="0"/>
                        </a:rPr>
                        <a:t>1.75mm PLA, TPU, ABS</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3402231244"/>
                  </a:ext>
                </a:extLst>
              </a:tr>
              <a:tr h="409575">
                <a:tc>
                  <a:txBody>
                    <a:bodyPr/>
                    <a:lstStyle/>
                    <a:p>
                      <a:pPr algn="l" fontAlgn="base"/>
                      <a:r>
                        <a:rPr lang="en-US" sz="1400" b="0" i="0" u="none" strike="noStrike">
                          <a:solidFill>
                            <a:schemeClr val="tx1"/>
                          </a:solidFill>
                          <a:effectLst/>
                          <a:latin typeface="Roboto Medium" panose="02000000000000000000" pitchFamily="2" charset="0"/>
                        </a:rPr>
                        <a:t>Layer Resolution</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tc>
                  <a:txBody>
                    <a:bodyPr/>
                    <a:lstStyle/>
                    <a:p>
                      <a:pPr algn="l" fontAlgn="base"/>
                      <a:r>
                        <a:rPr lang="en-US" sz="1400" b="0" i="0" u="none" strike="noStrike">
                          <a:solidFill>
                            <a:schemeClr val="tx1"/>
                          </a:solidFill>
                          <a:effectLst/>
                          <a:latin typeface="Roboto Medium" panose="02000000000000000000" pitchFamily="2" charset="0"/>
                        </a:rPr>
                        <a:t>0.1 - 0.4 mm</a:t>
                      </a:r>
                      <a:r>
                        <a:rPr lang="en-US" sz="1400" b="0" i="0">
                          <a:solidFill>
                            <a:schemeClr val="tx1"/>
                          </a:solidFill>
                          <a:effectLst/>
                          <a:latin typeface="Roboto Medium" panose="02000000000000000000" pitchFamily="2" charset="0"/>
                        </a:rPr>
                        <a:t>​</a:t>
                      </a:r>
                      <a:endParaRPr lang="en-US" b="0" i="0">
                        <a:solidFill>
                          <a:schemeClr val="tx1"/>
                        </a:solidFill>
                        <a:effectLst/>
                      </a:endParaRPr>
                    </a:p>
                  </a:txBody>
                  <a:tcPr>
                    <a:lnL w="22536" cap="flat" cmpd="sng" algn="ctr">
                      <a:solidFill>
                        <a:srgbClr val="CFD8DC"/>
                      </a:solidFill>
                      <a:prstDash val="solid"/>
                      <a:round/>
                      <a:headEnd type="none" w="med" len="med"/>
                      <a:tailEnd type="none" w="med" len="med"/>
                    </a:lnL>
                    <a:lnR w="22536" cap="flat" cmpd="sng" algn="ctr">
                      <a:solidFill>
                        <a:srgbClr val="CFD8DC"/>
                      </a:solidFill>
                      <a:prstDash val="solid"/>
                      <a:round/>
                      <a:headEnd type="none" w="med" len="med"/>
                      <a:tailEnd type="none" w="med" len="med"/>
                    </a:lnR>
                    <a:lnT w="22536" cap="flat" cmpd="sng" algn="ctr">
                      <a:solidFill>
                        <a:srgbClr val="CFD8DC"/>
                      </a:solidFill>
                      <a:prstDash val="solid"/>
                      <a:round/>
                      <a:headEnd type="none" w="med" len="med"/>
                      <a:tailEnd type="none" w="med" len="med"/>
                    </a:lnT>
                    <a:lnB w="22536" cap="flat" cmpd="sng" algn="ctr">
                      <a:solidFill>
                        <a:srgbClr val="CFD8DC"/>
                      </a:solidFill>
                      <a:prstDash val="solid"/>
                      <a:round/>
                      <a:headEnd type="none" w="med" len="med"/>
                      <a:tailEnd type="none" w="med" len="med"/>
                    </a:lnB>
                    <a:noFill/>
                  </a:tcPr>
                </a:tc>
                <a:extLst>
                  <a:ext uri="{0D108BD9-81ED-4DB2-BD59-A6C34878D82A}">
                    <a16:rowId xmlns:a16="http://schemas.microsoft.com/office/drawing/2014/main" val="2888132485"/>
                  </a:ext>
                </a:extLst>
              </a:tr>
            </a:tbl>
          </a:graphicData>
        </a:graphic>
      </p:graphicFrame>
      <p:sp>
        <p:nvSpPr>
          <p:cNvPr id="11" name="Rectangle 4">
            <a:extLst>
              <a:ext uri="{FF2B5EF4-FFF2-40B4-BE49-F238E27FC236}">
                <a16:creationId xmlns:a16="http://schemas.microsoft.com/office/drawing/2014/main" id="{BD4283CA-E9D3-4F21-D868-6DAFF08E0E76}"/>
              </a:ext>
            </a:extLst>
          </p:cNvPr>
          <p:cNvSpPr>
            <a:spLocks noChangeArrowheads="1"/>
          </p:cNvSpPr>
          <p:nvPr/>
        </p:nvSpPr>
        <p:spPr bwMode="auto">
          <a:xfrm>
            <a:off x="1057276" y="25506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318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Proposed Solution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6</a:t>
            </a:fld>
            <a:endParaRPr lang="en-US"/>
          </a:p>
        </p:txBody>
      </p:sp>
      <p:sp>
        <p:nvSpPr>
          <p:cNvPr id="11" name="Rectangle 4">
            <a:extLst>
              <a:ext uri="{FF2B5EF4-FFF2-40B4-BE49-F238E27FC236}">
                <a16:creationId xmlns:a16="http://schemas.microsoft.com/office/drawing/2014/main" id="{BD4283CA-E9D3-4F21-D868-6DAFF08E0E76}"/>
              </a:ext>
            </a:extLst>
          </p:cNvPr>
          <p:cNvSpPr>
            <a:spLocks noChangeArrowheads="1"/>
          </p:cNvSpPr>
          <p:nvPr/>
        </p:nvSpPr>
        <p:spPr bwMode="auto">
          <a:xfrm>
            <a:off x="1057276" y="25506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itle 1">
            <a:extLst>
              <a:ext uri="{FF2B5EF4-FFF2-40B4-BE49-F238E27FC236}">
                <a16:creationId xmlns:a16="http://schemas.microsoft.com/office/drawing/2014/main" id="{E00657C6-84F3-7254-E22C-4774D3AF220C}"/>
              </a:ext>
            </a:extLst>
          </p:cNvPr>
          <p:cNvSpPr>
            <a:spLocks noGrp="1"/>
          </p:cNvSpPr>
          <p:nvPr/>
        </p:nvSpPr>
        <p:spPr>
          <a:xfrm>
            <a:off x="1971638" y="1217596"/>
            <a:ext cx="2760662" cy="676331"/>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r>
              <a:rPr lang="en-US" sz="1800" b="1"/>
              <a:t>Camera: </a:t>
            </a:r>
            <a:r>
              <a:rPr lang="en-US" sz="1800" b="1" i="0">
                <a:solidFill>
                  <a:schemeClr val="tx1"/>
                </a:solidFill>
                <a:effectLst/>
                <a:latin typeface="Arial"/>
              </a:rPr>
              <a:t>Logitech C270</a:t>
            </a:r>
            <a:endParaRPr lang="en-US">
              <a:solidFill>
                <a:schemeClr val="tx1"/>
              </a:solidFill>
              <a:latin typeface="Arial"/>
            </a:endParaRPr>
          </a:p>
        </p:txBody>
      </p:sp>
      <p:pic>
        <p:nvPicPr>
          <p:cNvPr id="3074" name="Picture 2" descr="A device on a table&#10;&#10;Description automatically generated">
            <a:extLst>
              <a:ext uri="{FF2B5EF4-FFF2-40B4-BE49-F238E27FC236}">
                <a16:creationId xmlns:a16="http://schemas.microsoft.com/office/drawing/2014/main" id="{B746D9F7-6346-29FB-F8D5-808A047FF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4783" y="1955507"/>
            <a:ext cx="2291756" cy="270536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 machine on a table&#10;&#10;Description automatically generated">
            <a:extLst>
              <a:ext uri="{FF2B5EF4-FFF2-40B4-BE49-F238E27FC236}">
                <a16:creationId xmlns:a16="http://schemas.microsoft.com/office/drawing/2014/main" id="{2117613C-5A27-71AC-F2C4-B1264CE22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82195" y="2187328"/>
            <a:ext cx="2724905" cy="22612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8E9FE76-C536-36AF-0C96-48CE333F7528}"/>
              </a:ext>
            </a:extLst>
          </p:cNvPr>
          <p:cNvPicPr>
            <a:picLocks noChangeAspect="1"/>
          </p:cNvPicPr>
          <p:nvPr/>
        </p:nvPicPr>
        <p:blipFill>
          <a:blip r:embed="rId4"/>
          <a:stretch>
            <a:fillRect/>
          </a:stretch>
        </p:blipFill>
        <p:spPr>
          <a:xfrm>
            <a:off x="6772350" y="1936419"/>
            <a:ext cx="4779116" cy="1571625"/>
          </a:xfrm>
          <a:prstGeom prst="rect">
            <a:avLst/>
          </a:prstGeom>
        </p:spPr>
      </p:pic>
      <p:pic>
        <p:nvPicPr>
          <p:cNvPr id="8" name="Picture 7">
            <a:extLst>
              <a:ext uri="{FF2B5EF4-FFF2-40B4-BE49-F238E27FC236}">
                <a16:creationId xmlns:a16="http://schemas.microsoft.com/office/drawing/2014/main" id="{37A4B4B8-BF6B-CF66-66B4-96BEEDA4E22F}"/>
              </a:ext>
            </a:extLst>
          </p:cNvPr>
          <p:cNvPicPr>
            <a:picLocks noChangeAspect="1"/>
          </p:cNvPicPr>
          <p:nvPr/>
        </p:nvPicPr>
        <p:blipFill>
          <a:blip r:embed="rId5"/>
          <a:stretch>
            <a:fillRect/>
          </a:stretch>
        </p:blipFill>
        <p:spPr>
          <a:xfrm>
            <a:off x="442727" y="4676145"/>
            <a:ext cx="4781794" cy="1446586"/>
          </a:xfrm>
          <a:prstGeom prst="rect">
            <a:avLst/>
          </a:prstGeom>
        </p:spPr>
      </p:pic>
      <p:sp>
        <p:nvSpPr>
          <p:cNvPr id="9" name="TextBox 8">
            <a:extLst>
              <a:ext uri="{FF2B5EF4-FFF2-40B4-BE49-F238E27FC236}">
                <a16:creationId xmlns:a16="http://schemas.microsoft.com/office/drawing/2014/main" id="{8718181D-C122-1AF3-F387-F4AC9147BA06}"/>
              </a:ext>
            </a:extLst>
          </p:cNvPr>
          <p:cNvSpPr txBox="1"/>
          <p:nvPr/>
        </p:nvSpPr>
        <p:spPr>
          <a:xfrm>
            <a:off x="7832427" y="1339119"/>
            <a:ext cx="2284877" cy="369332"/>
          </a:xfrm>
          <a:prstGeom prst="rect">
            <a:avLst/>
          </a:prstGeom>
          <a:noFill/>
        </p:spPr>
        <p:txBody>
          <a:bodyPr wrap="square" lIns="91440" tIns="45720" rIns="91440" bIns="45720" rtlCol="0" anchor="t">
            <a:spAutoFit/>
          </a:bodyPr>
          <a:lstStyle/>
          <a:p>
            <a:r>
              <a:rPr lang="en-US" sz="1800" b="1" i="0" u="none" strike="noStrike">
                <a:effectLst/>
                <a:latin typeface="Roboto"/>
                <a:ea typeface="Roboto"/>
                <a:cs typeface="Roboto"/>
              </a:rPr>
              <a:t>Raspberry Pi4</a:t>
            </a:r>
            <a:endParaRPr lang="en-US" b="1">
              <a:latin typeface="Roboto"/>
              <a:ea typeface="Roboto"/>
              <a:cs typeface="Roboto"/>
            </a:endParaRPr>
          </a:p>
        </p:txBody>
      </p:sp>
      <p:sp>
        <p:nvSpPr>
          <p:cNvPr id="10" name="TextBox 52">
            <a:extLst>
              <a:ext uri="{FF2B5EF4-FFF2-40B4-BE49-F238E27FC236}">
                <a16:creationId xmlns:a16="http://schemas.microsoft.com/office/drawing/2014/main" id="{E441D8B5-0573-CF20-7C24-2B7D862914E8}"/>
              </a:ext>
            </a:extLst>
          </p:cNvPr>
          <p:cNvSpPr txBox="1"/>
          <p:nvPr/>
        </p:nvSpPr>
        <p:spPr>
          <a:xfrm>
            <a:off x="740019" y="981027"/>
            <a:ext cx="4074195" cy="46166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Aft>
                <a:spcPts val="800"/>
              </a:spcAft>
            </a:pPr>
            <a:r>
              <a:rPr lang="en-US" sz="2400" b="1">
                <a:solidFill>
                  <a:srgbClr val="FFC000"/>
                </a:solidFill>
                <a:highlight>
                  <a:srgbClr val="FFFFFF"/>
                </a:highlight>
                <a:latin typeface="Arial"/>
                <a:cs typeface="Arial"/>
              </a:rPr>
              <a:t>Tools</a:t>
            </a:r>
            <a:endParaRPr lang="en-US" sz="2400" b="1">
              <a:solidFill>
                <a:srgbClr val="FFC000"/>
              </a:solidFill>
              <a:highlight>
                <a:srgbClr val="FFFFFF"/>
              </a:highlight>
              <a:latin typeface="Arial" panose="020B0604020202020204" pitchFamily="34" charset="0"/>
              <a:cs typeface="Arial" panose="020B0604020202020204" pitchFamily="34" charset="0"/>
            </a:endParaRPr>
          </a:p>
        </p:txBody>
      </p:sp>
      <p:pic>
        <p:nvPicPr>
          <p:cNvPr id="12" name="Picture 11" descr="A blueprint of a computer chip&#10;&#10;Description automatically generated">
            <a:extLst>
              <a:ext uri="{FF2B5EF4-FFF2-40B4-BE49-F238E27FC236}">
                <a16:creationId xmlns:a16="http://schemas.microsoft.com/office/drawing/2014/main" id="{59BF7033-ACFE-4065-E1BA-7890B5AB1E85}"/>
              </a:ext>
            </a:extLst>
          </p:cNvPr>
          <p:cNvPicPr>
            <a:picLocks noChangeAspect="1"/>
          </p:cNvPicPr>
          <p:nvPr/>
        </p:nvPicPr>
        <p:blipFill>
          <a:blip r:embed="rId6"/>
          <a:stretch>
            <a:fillRect/>
          </a:stretch>
        </p:blipFill>
        <p:spPr>
          <a:xfrm>
            <a:off x="6771299" y="3604845"/>
            <a:ext cx="4764942" cy="2500924"/>
          </a:xfrm>
          <a:prstGeom prst="rect">
            <a:avLst/>
          </a:prstGeom>
        </p:spPr>
      </p:pic>
    </p:spTree>
    <p:extLst>
      <p:ext uri="{BB962C8B-B14F-4D97-AF65-F5344CB8AC3E}">
        <p14:creationId xmlns:p14="http://schemas.microsoft.com/office/powerpoint/2010/main" val="859821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Proposed Solution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7</a:t>
            </a:fld>
            <a:endParaRPr lang="en-US"/>
          </a:p>
        </p:txBody>
      </p:sp>
      <p:sp>
        <p:nvSpPr>
          <p:cNvPr id="7" name="TextBox 52">
            <a:extLst>
              <a:ext uri="{FF2B5EF4-FFF2-40B4-BE49-F238E27FC236}">
                <a16:creationId xmlns:a16="http://schemas.microsoft.com/office/drawing/2014/main" id="{7EBB304C-6C42-130B-AA03-7D4736CD09AF}"/>
              </a:ext>
            </a:extLst>
          </p:cNvPr>
          <p:cNvSpPr txBox="1"/>
          <p:nvPr/>
        </p:nvSpPr>
        <p:spPr>
          <a:xfrm>
            <a:off x="1458928" y="1589860"/>
            <a:ext cx="4640810"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Aft>
                <a:spcPts val="800"/>
              </a:spcAft>
            </a:pPr>
            <a:r>
              <a:rPr lang="en-US" b="1">
                <a:highlight>
                  <a:srgbClr val="FFFFFF"/>
                </a:highlight>
                <a:latin typeface="Arial"/>
                <a:cs typeface="Arial"/>
              </a:rPr>
              <a:t>AE sensor: VS600-Z1</a:t>
            </a:r>
            <a:endParaRPr lang="en-US" b="1">
              <a:latin typeface="Arial"/>
              <a:cs typeface="Arial"/>
            </a:endParaRPr>
          </a:p>
        </p:txBody>
      </p:sp>
      <p:sp>
        <p:nvSpPr>
          <p:cNvPr id="11" name="Rectangle 4">
            <a:extLst>
              <a:ext uri="{FF2B5EF4-FFF2-40B4-BE49-F238E27FC236}">
                <a16:creationId xmlns:a16="http://schemas.microsoft.com/office/drawing/2014/main" id="{BD4283CA-E9D3-4F21-D868-6DAFF08E0E76}"/>
              </a:ext>
            </a:extLst>
          </p:cNvPr>
          <p:cNvSpPr>
            <a:spLocks noChangeArrowheads="1"/>
          </p:cNvSpPr>
          <p:nvPr/>
        </p:nvSpPr>
        <p:spPr bwMode="auto">
          <a:xfrm>
            <a:off x="1057276" y="25506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098" name="Picture 2" descr="Une image contenant Appareils électroniques, fils électriques, texte, Ingénierie électronique&#10;&#10;Description générée automatiquement">
            <a:extLst>
              <a:ext uri="{FF2B5EF4-FFF2-40B4-BE49-F238E27FC236}">
                <a16:creationId xmlns:a16="http://schemas.microsoft.com/office/drawing/2014/main" id="{200D2157-DC74-8C7D-5564-08029BA64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3579" y="2209045"/>
            <a:ext cx="5357249" cy="3645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6BE5D6D-0484-005F-8075-82B8794E4697}"/>
              </a:ext>
            </a:extLst>
          </p:cNvPr>
          <p:cNvPicPr>
            <a:picLocks noChangeAspect="1"/>
          </p:cNvPicPr>
          <p:nvPr/>
        </p:nvPicPr>
        <p:blipFill>
          <a:blip r:embed="rId3"/>
          <a:stretch>
            <a:fillRect/>
          </a:stretch>
        </p:blipFill>
        <p:spPr>
          <a:xfrm>
            <a:off x="85725" y="2013247"/>
            <a:ext cx="6532358" cy="2019300"/>
          </a:xfrm>
          <a:prstGeom prst="rect">
            <a:avLst/>
          </a:prstGeom>
        </p:spPr>
      </p:pic>
      <p:pic>
        <p:nvPicPr>
          <p:cNvPr id="13" name="Picture 12">
            <a:extLst>
              <a:ext uri="{FF2B5EF4-FFF2-40B4-BE49-F238E27FC236}">
                <a16:creationId xmlns:a16="http://schemas.microsoft.com/office/drawing/2014/main" id="{9EE6E8A1-827D-FFE8-653F-B7D22E2CFD80}"/>
              </a:ext>
            </a:extLst>
          </p:cNvPr>
          <p:cNvPicPr>
            <a:picLocks noChangeAspect="1"/>
          </p:cNvPicPr>
          <p:nvPr/>
        </p:nvPicPr>
        <p:blipFill>
          <a:blip r:embed="rId4"/>
          <a:stretch>
            <a:fillRect/>
          </a:stretch>
        </p:blipFill>
        <p:spPr>
          <a:xfrm>
            <a:off x="161172" y="4049474"/>
            <a:ext cx="6456911" cy="1857375"/>
          </a:xfrm>
          <a:prstGeom prst="rect">
            <a:avLst/>
          </a:prstGeom>
        </p:spPr>
      </p:pic>
      <p:sp>
        <p:nvSpPr>
          <p:cNvPr id="5" name="TextBox 52">
            <a:extLst>
              <a:ext uri="{FF2B5EF4-FFF2-40B4-BE49-F238E27FC236}">
                <a16:creationId xmlns:a16="http://schemas.microsoft.com/office/drawing/2014/main" id="{98C90BC4-21C0-8ED5-1866-3868067161CC}"/>
              </a:ext>
            </a:extLst>
          </p:cNvPr>
          <p:cNvSpPr txBox="1"/>
          <p:nvPr/>
        </p:nvSpPr>
        <p:spPr>
          <a:xfrm>
            <a:off x="740019" y="981027"/>
            <a:ext cx="4074195" cy="46166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Aft>
                <a:spcPts val="800"/>
              </a:spcAft>
            </a:pPr>
            <a:r>
              <a:rPr lang="en-US" sz="2400" b="1">
                <a:solidFill>
                  <a:srgbClr val="FFC000"/>
                </a:solidFill>
                <a:highlight>
                  <a:srgbClr val="FFFFFF"/>
                </a:highlight>
                <a:latin typeface="Arial"/>
                <a:cs typeface="Arial"/>
              </a:rPr>
              <a:t>Tools</a:t>
            </a:r>
            <a:endParaRPr lang="en-US" sz="2400" b="1">
              <a:solidFill>
                <a:srgbClr val="FFC000"/>
              </a:solidFill>
              <a:highlight>
                <a:srgbClr val="FFFFFF"/>
              </a:highligh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4A68902-A53D-4D80-3D2B-BB1A46F349F0}"/>
              </a:ext>
            </a:extLst>
          </p:cNvPr>
          <p:cNvSpPr txBox="1"/>
          <p:nvPr/>
        </p:nvSpPr>
        <p:spPr>
          <a:xfrm>
            <a:off x="7772381" y="1588189"/>
            <a:ext cx="41292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highlight>
                  <a:srgbClr val="FFFFFF"/>
                </a:highlight>
                <a:latin typeface="Arial"/>
                <a:cs typeface="Arial"/>
              </a:rPr>
              <a:t>AE DAQ: </a:t>
            </a:r>
            <a:r>
              <a:rPr lang="en-US" b="1" err="1">
                <a:highlight>
                  <a:srgbClr val="FFFFFF"/>
                </a:highlight>
                <a:latin typeface="Arial"/>
                <a:cs typeface="Arial"/>
              </a:rPr>
              <a:t>Linwave</a:t>
            </a:r>
            <a:endParaRPr lang="en-US" b="1" err="1"/>
          </a:p>
        </p:txBody>
      </p:sp>
    </p:spTree>
    <p:extLst>
      <p:ext uri="{BB962C8B-B14F-4D97-AF65-F5344CB8AC3E}">
        <p14:creationId xmlns:p14="http://schemas.microsoft.com/office/powerpoint/2010/main" val="2287491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Proposed Solution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8</a:t>
            </a:fld>
            <a:endParaRPr lang="en-US"/>
          </a:p>
        </p:txBody>
      </p:sp>
      <p:sp>
        <p:nvSpPr>
          <p:cNvPr id="11" name="Rectangle 4">
            <a:extLst>
              <a:ext uri="{FF2B5EF4-FFF2-40B4-BE49-F238E27FC236}">
                <a16:creationId xmlns:a16="http://schemas.microsoft.com/office/drawing/2014/main" id="{BD4283CA-E9D3-4F21-D868-6DAFF08E0E76}"/>
              </a:ext>
            </a:extLst>
          </p:cNvPr>
          <p:cNvSpPr>
            <a:spLocks noChangeArrowheads="1"/>
          </p:cNvSpPr>
          <p:nvPr/>
        </p:nvSpPr>
        <p:spPr bwMode="auto">
          <a:xfrm>
            <a:off x="1057276" y="25506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2" name="Picture 2">
            <a:extLst>
              <a:ext uri="{FF2B5EF4-FFF2-40B4-BE49-F238E27FC236}">
                <a16:creationId xmlns:a16="http://schemas.microsoft.com/office/drawing/2014/main" id="{35FBC20D-B052-1D67-FE30-79B93C7A2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91" y="2728773"/>
            <a:ext cx="4043646" cy="28860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85452B2-7949-28B0-D87E-37D066462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2754001"/>
            <a:ext cx="2527426" cy="291913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oogle Shape;269;p30">
            <a:extLst>
              <a:ext uri="{FF2B5EF4-FFF2-40B4-BE49-F238E27FC236}">
                <a16:creationId xmlns:a16="http://schemas.microsoft.com/office/drawing/2014/main" id="{8C731AA9-EDF2-BA82-2551-474655E13463}"/>
              </a:ext>
            </a:extLst>
          </p:cNvPr>
          <p:cNvGrpSpPr/>
          <p:nvPr/>
        </p:nvGrpSpPr>
        <p:grpSpPr>
          <a:xfrm>
            <a:off x="7990183" y="2734463"/>
            <a:ext cx="3038700" cy="2889614"/>
            <a:chOff x="9084783" y="3909942"/>
            <a:chExt cx="2657700" cy="2577000"/>
          </a:xfrm>
        </p:grpSpPr>
        <p:sp>
          <p:nvSpPr>
            <p:cNvPr id="5" name="Google Shape;270;p30">
              <a:extLst>
                <a:ext uri="{FF2B5EF4-FFF2-40B4-BE49-F238E27FC236}">
                  <a16:creationId xmlns:a16="http://schemas.microsoft.com/office/drawing/2014/main" id="{4CE36D96-5C55-D736-D788-D56A156CC9AE}"/>
                </a:ext>
              </a:extLst>
            </p:cNvPr>
            <p:cNvSpPr/>
            <p:nvPr/>
          </p:nvSpPr>
          <p:spPr>
            <a:xfrm>
              <a:off x="9084783" y="3909942"/>
              <a:ext cx="2657700" cy="2577000"/>
            </a:xfrm>
            <a:prstGeom prst="roundRect">
              <a:avLst>
                <a:gd name="adj" fmla="val 16667"/>
              </a:avLst>
            </a:prstGeom>
            <a:solidFill>
              <a:srgbClr val="FFFFF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a:p>
          </p:txBody>
        </p:sp>
        <p:pic>
          <p:nvPicPr>
            <p:cNvPr id="6" name="Google Shape;271;p30">
              <a:extLst>
                <a:ext uri="{FF2B5EF4-FFF2-40B4-BE49-F238E27FC236}">
                  <a16:creationId xmlns:a16="http://schemas.microsoft.com/office/drawing/2014/main" id="{11D232A7-53DA-DB51-86A0-C2AE8D455B9D}"/>
                </a:ext>
              </a:extLst>
            </p:cNvPr>
            <p:cNvPicPr preferRelativeResize="0"/>
            <p:nvPr/>
          </p:nvPicPr>
          <p:blipFill>
            <a:blip r:embed="rId4">
              <a:alphaModFix/>
            </a:blip>
            <a:stretch>
              <a:fillRect/>
            </a:stretch>
          </p:blipFill>
          <p:spPr>
            <a:xfrm>
              <a:off x="9435818" y="4063721"/>
              <a:ext cx="1992711" cy="1943644"/>
            </a:xfrm>
            <a:prstGeom prst="rect">
              <a:avLst/>
            </a:prstGeom>
            <a:noFill/>
            <a:ln w="9525" cap="flat" cmpd="sng">
              <a:solidFill>
                <a:srgbClr val="FFFFFF"/>
              </a:solidFill>
              <a:prstDash val="solid"/>
              <a:round/>
              <a:headEnd type="none" w="sm" len="sm"/>
              <a:tailEnd type="none" w="sm" len="sm"/>
            </a:ln>
          </p:spPr>
        </p:pic>
        <p:sp>
          <p:nvSpPr>
            <p:cNvPr id="8" name="Google Shape;272;p30">
              <a:extLst>
                <a:ext uri="{FF2B5EF4-FFF2-40B4-BE49-F238E27FC236}">
                  <a16:creationId xmlns:a16="http://schemas.microsoft.com/office/drawing/2014/main" id="{891ED0A1-F179-C707-0B4F-74C158D1EE6C}"/>
                </a:ext>
              </a:extLst>
            </p:cNvPr>
            <p:cNvSpPr txBox="1"/>
            <p:nvPr/>
          </p:nvSpPr>
          <p:spPr>
            <a:xfrm>
              <a:off x="9435747" y="5842809"/>
              <a:ext cx="2118300" cy="55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000" b="1">
                  <a:solidFill>
                    <a:srgbClr val="212121"/>
                  </a:solidFill>
                  <a:latin typeface="Courier New"/>
                  <a:ea typeface="Courier New"/>
                  <a:cs typeface="Courier New"/>
                  <a:sym typeface="Courier New"/>
                </a:rPr>
                <a:t>OctoPrint</a:t>
              </a:r>
              <a:endParaRPr sz="2000" b="1">
                <a:solidFill>
                  <a:srgbClr val="212121"/>
                </a:solidFill>
                <a:latin typeface="Courier New"/>
                <a:ea typeface="Courier New"/>
                <a:cs typeface="Courier New"/>
                <a:sym typeface="Courier New"/>
              </a:endParaRPr>
            </a:p>
          </p:txBody>
        </p:sp>
      </p:grpSp>
      <p:sp>
        <p:nvSpPr>
          <p:cNvPr id="9" name="TextBox 8">
            <a:extLst>
              <a:ext uri="{FF2B5EF4-FFF2-40B4-BE49-F238E27FC236}">
                <a16:creationId xmlns:a16="http://schemas.microsoft.com/office/drawing/2014/main" id="{89ACC141-356F-4294-CE70-949C33B4DCB8}"/>
              </a:ext>
            </a:extLst>
          </p:cNvPr>
          <p:cNvSpPr txBox="1"/>
          <p:nvPr/>
        </p:nvSpPr>
        <p:spPr>
          <a:xfrm>
            <a:off x="4085737" y="2177842"/>
            <a:ext cx="3667124" cy="369332"/>
          </a:xfrm>
          <a:prstGeom prst="rect">
            <a:avLst/>
          </a:prstGeom>
          <a:noFill/>
        </p:spPr>
        <p:txBody>
          <a:bodyPr wrap="square" lIns="91440" tIns="45720" rIns="91440" bIns="45720" rtlCol="0" anchor="t">
            <a:spAutoFit/>
          </a:bodyPr>
          <a:lstStyle/>
          <a:p>
            <a:pPr algn="ctr"/>
            <a:r>
              <a:rPr lang="en-US" b="1" err="1"/>
              <a:t>OctoRest</a:t>
            </a:r>
            <a:endParaRPr lang="en-US" b="1"/>
          </a:p>
        </p:txBody>
      </p:sp>
      <p:sp>
        <p:nvSpPr>
          <p:cNvPr id="12" name="TextBox 52">
            <a:extLst>
              <a:ext uri="{FF2B5EF4-FFF2-40B4-BE49-F238E27FC236}">
                <a16:creationId xmlns:a16="http://schemas.microsoft.com/office/drawing/2014/main" id="{19BB3884-4138-5CFD-24D8-38BEBF23D4AB}"/>
              </a:ext>
            </a:extLst>
          </p:cNvPr>
          <p:cNvSpPr txBox="1"/>
          <p:nvPr/>
        </p:nvSpPr>
        <p:spPr>
          <a:xfrm>
            <a:off x="740019" y="981027"/>
            <a:ext cx="4074195" cy="46166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Aft>
                <a:spcPts val="800"/>
              </a:spcAft>
            </a:pPr>
            <a:r>
              <a:rPr lang="en-US" sz="2400" b="1">
                <a:solidFill>
                  <a:srgbClr val="FFC000"/>
                </a:solidFill>
                <a:highlight>
                  <a:srgbClr val="FFFFFF"/>
                </a:highlight>
                <a:latin typeface="Arial"/>
                <a:cs typeface="Arial"/>
              </a:rPr>
              <a:t>Tools</a:t>
            </a:r>
            <a:endParaRPr lang="en-US" sz="2400" b="1">
              <a:solidFill>
                <a:srgbClr val="FFC000"/>
              </a:solidFill>
              <a:highlight>
                <a:srgbClr val="FFFFFF"/>
              </a:highligh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3F01D4F-B137-6912-031A-A14F7BDF14B4}"/>
              </a:ext>
            </a:extLst>
          </p:cNvPr>
          <p:cNvSpPr txBox="1"/>
          <p:nvPr/>
        </p:nvSpPr>
        <p:spPr>
          <a:xfrm>
            <a:off x="412506" y="2089918"/>
            <a:ext cx="3667124" cy="369332"/>
          </a:xfrm>
          <a:prstGeom prst="rect">
            <a:avLst/>
          </a:prstGeom>
          <a:noFill/>
        </p:spPr>
        <p:txBody>
          <a:bodyPr wrap="square" lIns="91440" tIns="45720" rIns="91440" bIns="45720" rtlCol="0" anchor="t">
            <a:spAutoFit/>
          </a:bodyPr>
          <a:lstStyle/>
          <a:p>
            <a:pPr algn="ctr"/>
            <a:r>
              <a:rPr lang="en-US" b="1"/>
              <a:t>Octopi</a:t>
            </a:r>
          </a:p>
        </p:txBody>
      </p:sp>
      <p:sp>
        <p:nvSpPr>
          <p:cNvPr id="14" name="TextBox 13">
            <a:extLst>
              <a:ext uri="{FF2B5EF4-FFF2-40B4-BE49-F238E27FC236}">
                <a16:creationId xmlns:a16="http://schemas.microsoft.com/office/drawing/2014/main" id="{2FB2BC19-F3E2-0CD6-3861-4E54E56E17B5}"/>
              </a:ext>
            </a:extLst>
          </p:cNvPr>
          <p:cNvSpPr txBox="1"/>
          <p:nvPr/>
        </p:nvSpPr>
        <p:spPr>
          <a:xfrm>
            <a:off x="7729659" y="2089918"/>
            <a:ext cx="3667124" cy="369332"/>
          </a:xfrm>
          <a:prstGeom prst="rect">
            <a:avLst/>
          </a:prstGeom>
          <a:noFill/>
        </p:spPr>
        <p:txBody>
          <a:bodyPr wrap="square" lIns="91440" tIns="45720" rIns="91440" bIns="45720" rtlCol="0" anchor="t">
            <a:spAutoFit/>
          </a:bodyPr>
          <a:lstStyle/>
          <a:p>
            <a:pPr algn="ctr"/>
            <a:r>
              <a:rPr lang="en-US" b="1" err="1"/>
              <a:t>Octoprint</a:t>
            </a:r>
            <a:endParaRPr lang="en-US" b="1"/>
          </a:p>
        </p:txBody>
      </p:sp>
    </p:spTree>
    <p:extLst>
      <p:ext uri="{BB962C8B-B14F-4D97-AF65-F5344CB8AC3E}">
        <p14:creationId xmlns:p14="http://schemas.microsoft.com/office/powerpoint/2010/main" val="30172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71361-7C23-7328-83F1-0210AA573E00}"/>
              </a:ext>
            </a:extLst>
          </p:cNvPr>
          <p:cNvSpPr>
            <a:spLocks noGrp="1"/>
          </p:cNvSpPr>
          <p:nvPr>
            <p:ph type="title"/>
          </p:nvPr>
        </p:nvSpPr>
        <p:spPr>
          <a:xfrm>
            <a:off x="739148" y="271109"/>
            <a:ext cx="10515600" cy="951110"/>
          </a:xfrm>
        </p:spPr>
        <p:txBody>
          <a:bodyPr>
            <a:normAutofit/>
          </a:bodyPr>
          <a:lstStyle/>
          <a:p>
            <a:r>
              <a:rPr lang="en-US" sz="4000" b="1">
                <a:solidFill>
                  <a:srgbClr val="5C0000"/>
                </a:solidFill>
                <a:latin typeface="Times New Roman" panose="02020603050405020304" pitchFamily="18" charset="0"/>
                <a:cs typeface="Times New Roman" panose="02020603050405020304" pitchFamily="18" charset="0"/>
              </a:rPr>
              <a:t>Proposed Solution</a:t>
            </a:r>
          </a:p>
        </p:txBody>
      </p:sp>
      <p:sp>
        <p:nvSpPr>
          <p:cNvPr id="4" name="Slide Number Placeholder 3">
            <a:extLst>
              <a:ext uri="{FF2B5EF4-FFF2-40B4-BE49-F238E27FC236}">
                <a16:creationId xmlns:a16="http://schemas.microsoft.com/office/drawing/2014/main" id="{C45BDADA-504B-806F-D0A6-CAB50456A41C}"/>
              </a:ext>
            </a:extLst>
          </p:cNvPr>
          <p:cNvSpPr>
            <a:spLocks noGrp="1"/>
          </p:cNvSpPr>
          <p:nvPr>
            <p:ph type="sldNum" sz="quarter" idx="12"/>
          </p:nvPr>
        </p:nvSpPr>
        <p:spPr/>
        <p:txBody>
          <a:bodyPr/>
          <a:lstStyle/>
          <a:p>
            <a:fld id="{C7DA4AE7-BF58-4D44-80BF-527B0DDA1114}" type="slidenum">
              <a:rPr lang="en-US" smtClean="0"/>
              <a:t>9</a:t>
            </a:fld>
            <a:endParaRPr lang="en-US"/>
          </a:p>
        </p:txBody>
      </p:sp>
      <p:sp>
        <p:nvSpPr>
          <p:cNvPr id="11" name="Rectangle 4">
            <a:extLst>
              <a:ext uri="{FF2B5EF4-FFF2-40B4-BE49-F238E27FC236}">
                <a16:creationId xmlns:a16="http://schemas.microsoft.com/office/drawing/2014/main" id="{BD4283CA-E9D3-4F21-D868-6DAFF08E0E76}"/>
              </a:ext>
            </a:extLst>
          </p:cNvPr>
          <p:cNvSpPr>
            <a:spLocks noChangeArrowheads="1"/>
          </p:cNvSpPr>
          <p:nvPr/>
        </p:nvSpPr>
        <p:spPr bwMode="auto">
          <a:xfrm>
            <a:off x="1057276" y="25506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9ACC141-356F-4294-CE70-949C33B4DCB8}"/>
              </a:ext>
            </a:extLst>
          </p:cNvPr>
          <p:cNvSpPr txBox="1"/>
          <p:nvPr/>
        </p:nvSpPr>
        <p:spPr>
          <a:xfrm>
            <a:off x="368788" y="1961168"/>
            <a:ext cx="6108638" cy="369332"/>
          </a:xfrm>
          <a:prstGeom prst="rect">
            <a:avLst/>
          </a:prstGeom>
          <a:noFill/>
        </p:spPr>
        <p:txBody>
          <a:bodyPr wrap="square" lIns="91440" tIns="45720" rIns="91440" bIns="45720" rtlCol="0" anchor="t">
            <a:spAutoFit/>
          </a:bodyPr>
          <a:lstStyle/>
          <a:p>
            <a:r>
              <a:rPr lang="en-US" b="1"/>
              <a:t>Anaconda/Python/TensorFlow, </a:t>
            </a:r>
            <a:r>
              <a:rPr lang="en-US" b="1" err="1"/>
              <a:t>Keras</a:t>
            </a:r>
            <a:r>
              <a:rPr lang="en-US" b="1"/>
              <a:t>, </a:t>
            </a:r>
            <a:r>
              <a:rPr lang="en-US" b="1" err="1"/>
              <a:t>Pytorch</a:t>
            </a:r>
            <a:r>
              <a:rPr lang="en-US" b="1"/>
              <a:t>, </a:t>
            </a:r>
            <a:r>
              <a:rPr lang="en-US" b="1" err="1"/>
              <a:t>Numpy</a:t>
            </a:r>
            <a:r>
              <a:rPr lang="en-US" b="1"/>
              <a:t>…</a:t>
            </a:r>
          </a:p>
        </p:txBody>
      </p:sp>
      <p:pic>
        <p:nvPicPr>
          <p:cNvPr id="6146" name="Picture 2" descr="using Anaconda Navigator ...">
            <a:extLst>
              <a:ext uri="{FF2B5EF4-FFF2-40B4-BE49-F238E27FC236}">
                <a16:creationId xmlns:a16="http://schemas.microsoft.com/office/drawing/2014/main" id="{E1BA74CB-9B83-AFDB-76B0-D886F8701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47" y="3012981"/>
            <a:ext cx="3435350" cy="225400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ython (programming language) - Wikipedia">
            <a:extLst>
              <a:ext uri="{FF2B5EF4-FFF2-40B4-BE49-F238E27FC236}">
                <a16:creationId xmlns:a16="http://schemas.microsoft.com/office/drawing/2014/main" id="{5E33DE19-F5A9-B53D-1321-B68588B0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900" y="2879466"/>
            <a:ext cx="2331426" cy="254122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ensorFlow - Wikipedia">
            <a:extLst>
              <a:ext uri="{FF2B5EF4-FFF2-40B4-BE49-F238E27FC236}">
                <a16:creationId xmlns:a16="http://schemas.microsoft.com/office/drawing/2014/main" id="{908DDD1F-A433-BB82-6F44-4E3E07593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8188" y="9957"/>
            <a:ext cx="3199423" cy="175333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Keras: The High-Level Library for ...">
            <a:extLst>
              <a:ext uri="{FF2B5EF4-FFF2-40B4-BE49-F238E27FC236}">
                <a16:creationId xmlns:a16="http://schemas.microsoft.com/office/drawing/2014/main" id="{9017907B-FA88-B932-E6FD-A6ED54B9DD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8210" y="1763289"/>
            <a:ext cx="3365499" cy="164904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The Growing PyTorch Ecosystem | TWIML">
            <a:extLst>
              <a:ext uri="{FF2B5EF4-FFF2-40B4-BE49-F238E27FC236}">
                <a16:creationId xmlns:a16="http://schemas.microsoft.com/office/drawing/2014/main" id="{BA87F513-27D9-65CE-F662-753AEC2FA6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628" y="3418676"/>
            <a:ext cx="2768355" cy="164489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numpy - freeCodeCamp.org">
            <a:extLst>
              <a:ext uri="{FF2B5EF4-FFF2-40B4-BE49-F238E27FC236}">
                <a16:creationId xmlns:a16="http://schemas.microsoft.com/office/drawing/2014/main" id="{79E795EC-EEB4-083D-130A-A0DA46DB96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6595" y="4848188"/>
            <a:ext cx="3190875" cy="1428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52">
            <a:extLst>
              <a:ext uri="{FF2B5EF4-FFF2-40B4-BE49-F238E27FC236}">
                <a16:creationId xmlns:a16="http://schemas.microsoft.com/office/drawing/2014/main" id="{410DCB60-7030-52C8-AFE9-5F7C6CC755D3}"/>
              </a:ext>
            </a:extLst>
          </p:cNvPr>
          <p:cNvSpPr txBox="1"/>
          <p:nvPr/>
        </p:nvSpPr>
        <p:spPr>
          <a:xfrm>
            <a:off x="740019" y="981027"/>
            <a:ext cx="4074195" cy="461665"/>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spcAft>
                <a:spcPts val="800"/>
              </a:spcAft>
            </a:pPr>
            <a:r>
              <a:rPr lang="en-US" sz="2400" b="1">
                <a:solidFill>
                  <a:srgbClr val="FFC000"/>
                </a:solidFill>
                <a:highlight>
                  <a:srgbClr val="FFFFFF"/>
                </a:highlight>
                <a:latin typeface="Arial"/>
                <a:cs typeface="Arial"/>
              </a:rPr>
              <a:t>Tools</a:t>
            </a:r>
            <a:endParaRPr lang="en-US" sz="2400" b="1">
              <a:solidFill>
                <a:srgbClr val="FFC000"/>
              </a:solidFill>
              <a:highlight>
                <a:srgbClr val="FFFFFF"/>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883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adyfor7_x002f_6Trip xmlns="8f2a328a-41db-4be3-9b9e-c31024d7dd5f">false</Readyfor7_x002f_6Trip>
    <lcf76f155ced4ddcb4097134ff3c332f xmlns="8f2a328a-41db-4be3-9b9e-c31024d7dd5f">
      <Terms xmlns="http://schemas.microsoft.com/office/infopath/2007/PartnerControls"/>
    </lcf76f155ced4ddcb4097134ff3c332f>
    <TaxCatchAll xmlns="b4735eaf-c0cb-43c5-8fff-2ae3a57ac81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C65252DBD6F14F9839EEA94A77592B" ma:contentTypeVersion="17" ma:contentTypeDescription="Create a new document." ma:contentTypeScope="" ma:versionID="3b4a91c492bfc4ddfc0ef6bdd91b9bb5">
  <xsd:schema xmlns:xsd="http://www.w3.org/2001/XMLSchema" xmlns:xs="http://www.w3.org/2001/XMLSchema" xmlns:p="http://schemas.microsoft.com/office/2006/metadata/properties" xmlns:ns2="8f2a328a-41db-4be3-9b9e-c31024d7dd5f" xmlns:ns3="b4735eaf-c0cb-43c5-8fff-2ae3a57ac81a" targetNamespace="http://schemas.microsoft.com/office/2006/metadata/properties" ma:root="true" ma:fieldsID="3b2d4100ec8d278b032f71a548d96b52" ns2:_="" ns3:_="">
    <xsd:import namespace="8f2a328a-41db-4be3-9b9e-c31024d7dd5f"/>
    <xsd:import namespace="b4735eaf-c0cb-43c5-8fff-2ae3a57ac81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LengthInSeconds" minOccurs="0"/>
                <xsd:element ref="ns2:MediaServiceDateTaken" minOccurs="0"/>
                <xsd:element ref="ns2:lcf76f155ced4ddcb4097134ff3c332f" minOccurs="0"/>
                <xsd:element ref="ns3:TaxCatchAll" minOccurs="0"/>
                <xsd:element ref="ns2:MediaServiceOCR" minOccurs="0"/>
                <xsd:element ref="ns3:SharedWithUsers" minOccurs="0"/>
                <xsd:element ref="ns3:SharedWithDetails" minOccurs="0"/>
                <xsd:element ref="ns2:MediaServiceLocation" minOccurs="0"/>
                <xsd:element ref="ns2:MediaServiceSearchProperties" minOccurs="0"/>
                <xsd:element ref="ns2:Readyfor7_x002f_6Trip"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2a328a-41db-4be3-9b9e-c31024d7dd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5ec2d67-bf2d-4680-93ab-71d09366528a"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Readyfor7_x002f_6Trip" ma:index="23" nillable="true" ma:displayName="Ready for 7/6 Trip" ma:default="0" ma:format="Dropdown" ma:internalName="Readyfor7_x002f_6Trip">
      <xsd:simpleType>
        <xsd:restriction base="dms:Boolean"/>
      </xsd:simple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4735eaf-c0cb-43c5-8fff-2ae3a57ac81a"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e9b47ca3-baa8-4ace-bbf6-319b49803790}" ma:internalName="TaxCatchAll" ma:showField="CatchAllData" ma:web="b4735eaf-c0cb-43c5-8fff-2ae3a57ac81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0695BB-1ED6-4B90-9B74-4CCADC9B846A}">
  <ds:schemaRefs>
    <ds:schemaRef ds:uri="http://purl.org/dc/dcmitype/"/>
    <ds:schemaRef ds:uri="http://purl.org/dc/terms/"/>
    <ds:schemaRef ds:uri="8f2a328a-41db-4be3-9b9e-c31024d7dd5f"/>
    <ds:schemaRef ds:uri="http://schemas.microsoft.com/office/2006/documentManagement/types"/>
    <ds:schemaRef ds:uri="http://purl.org/dc/elements/1.1/"/>
    <ds:schemaRef ds:uri="b4735eaf-c0cb-43c5-8fff-2ae3a57ac81a"/>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3E08EFE3-D17E-477A-8AB3-419D6B717A1F}">
  <ds:schemaRefs>
    <ds:schemaRef ds:uri="http://schemas.microsoft.com/sharepoint/v3/contenttype/forms"/>
  </ds:schemaRefs>
</ds:datastoreItem>
</file>

<file path=customXml/itemProps3.xml><?xml version="1.0" encoding="utf-8"?>
<ds:datastoreItem xmlns:ds="http://schemas.openxmlformats.org/officeDocument/2006/customXml" ds:itemID="{12996F6B-1CCE-4545-9EC1-9CFB50CBEB00}"/>
</file>

<file path=docProps/app.xml><?xml version="1.0" encoding="utf-8"?>
<Properties xmlns="http://schemas.openxmlformats.org/officeDocument/2006/extended-properties" xmlns:vt="http://schemas.openxmlformats.org/officeDocument/2006/docPropsVTypes">
  <TotalTime>137</TotalTime>
  <Words>1699</Words>
  <Application>Microsoft Office PowerPoint</Application>
  <PresentationFormat>Widescreen</PresentationFormat>
  <Paragraphs>279</Paragraphs>
  <Slides>32</Slides>
  <Notes>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Aptos</vt:lpstr>
      <vt:lpstr>Aptos Display</vt:lpstr>
      <vt:lpstr>Arial</vt:lpstr>
      <vt:lpstr>Arvo</vt:lpstr>
      <vt:lpstr>Courier New</vt:lpstr>
      <vt:lpstr>DM Sans</vt:lpstr>
      <vt:lpstr>Roboto</vt:lpstr>
      <vt:lpstr>Roboto Medium</vt:lpstr>
      <vt:lpstr>Times New Roman</vt:lpstr>
      <vt:lpstr>Office Theme</vt:lpstr>
      <vt:lpstr>DEHub FDM Testbed</vt:lpstr>
      <vt:lpstr> Introduction</vt:lpstr>
      <vt:lpstr>Proposed Solution</vt:lpstr>
      <vt:lpstr>Proposed Solution</vt:lpstr>
      <vt:lpstr>Proposed Solution</vt:lpstr>
      <vt:lpstr>Proposed Solution</vt:lpstr>
      <vt:lpstr>Proposed Solution</vt:lpstr>
      <vt:lpstr>Proposed Solution</vt:lpstr>
      <vt:lpstr>Proposed Solution</vt:lpstr>
      <vt:lpstr>Defect Generation for Training</vt:lpstr>
      <vt:lpstr>Defect Generation for Training</vt:lpstr>
      <vt:lpstr>Approach 1: Computer Vision</vt:lpstr>
      <vt:lpstr>Approach 1: Computer Vision</vt:lpstr>
      <vt:lpstr>Approach 1: Computer Vision</vt:lpstr>
      <vt:lpstr>Approach 1: Computer Vision</vt:lpstr>
      <vt:lpstr>Approach 1: Computer Vision</vt:lpstr>
      <vt:lpstr>Approach 1: Computer Vision</vt:lpstr>
      <vt:lpstr>Approach 1: Computer Vision</vt:lpstr>
      <vt:lpstr>Approach 1: Computer Vision</vt:lpstr>
      <vt:lpstr>Approach 2: Time Series</vt:lpstr>
      <vt:lpstr>Approach 2: Time Series</vt:lpstr>
      <vt:lpstr>Approach 2: Time Series</vt:lpstr>
      <vt:lpstr>Approach 2: Time Series</vt:lpstr>
      <vt:lpstr>Approach 2: Time Series</vt:lpstr>
      <vt:lpstr>Approach 2: Time Series</vt:lpstr>
      <vt:lpstr>Approach 2: Time Series</vt:lpstr>
      <vt:lpstr>Approach 2: Time Series</vt:lpstr>
      <vt:lpstr>Approach 2: Time Series</vt:lpstr>
      <vt:lpstr>Approach 2: Time Series</vt:lpstr>
      <vt:lpstr>Time for a hands-on project 3D Printer Connectivity</vt:lpstr>
      <vt:lpstr>Time for a hands-on project OctoPrint and Raspberry Pi Setup</vt:lpstr>
      <vt:lpstr>Thank you for your attention!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Ben Sidhom, Ahmed</dc:creator>
  <cp:lastModifiedBy>Ben Sidhom, Ahmed</cp:lastModifiedBy>
  <cp:revision>1</cp:revision>
  <dcterms:created xsi:type="dcterms:W3CDTF">2024-09-10T15:30:39Z</dcterms:created>
  <dcterms:modified xsi:type="dcterms:W3CDTF">2025-02-27T17:32:23Z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0x01010058C65252DBD6F14F9839EEA94A77592B</vt:lpwstr>
  </property>
  <property fmtid="{D5CDD505-2E9C-101B-9397-08002B2CF9AE}" pid="3" name="MediaServiceImageTags">
    <vt:lpwstr/>
  </property>
</Properties>
</file>